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36"/>
  </p:notesMasterIdLst>
  <p:sldIdLst>
    <p:sldId id="256" r:id="rId2"/>
    <p:sldId id="258" r:id="rId3"/>
    <p:sldId id="278" r:id="rId4"/>
    <p:sldId id="307" r:id="rId5"/>
    <p:sldId id="289" r:id="rId6"/>
    <p:sldId id="279" r:id="rId7"/>
    <p:sldId id="311" r:id="rId8"/>
    <p:sldId id="281" r:id="rId9"/>
    <p:sldId id="308" r:id="rId10"/>
    <p:sldId id="290" r:id="rId11"/>
    <p:sldId id="292" r:id="rId12"/>
    <p:sldId id="291" r:id="rId13"/>
    <p:sldId id="310" r:id="rId14"/>
    <p:sldId id="268" r:id="rId15"/>
    <p:sldId id="269" r:id="rId16"/>
    <p:sldId id="271" r:id="rId17"/>
    <p:sldId id="270" r:id="rId18"/>
    <p:sldId id="272" r:id="rId19"/>
    <p:sldId id="273" r:id="rId20"/>
    <p:sldId id="274" r:id="rId21"/>
    <p:sldId id="276" r:id="rId22"/>
    <p:sldId id="312" r:id="rId23"/>
    <p:sldId id="293" r:id="rId24"/>
    <p:sldId id="299" r:id="rId25"/>
    <p:sldId id="297" r:id="rId26"/>
    <p:sldId id="298" r:id="rId27"/>
    <p:sldId id="302" r:id="rId28"/>
    <p:sldId id="300" r:id="rId29"/>
    <p:sldId id="303" r:id="rId30"/>
    <p:sldId id="304" r:id="rId31"/>
    <p:sldId id="301" r:id="rId32"/>
    <p:sldId id="305" r:id="rId33"/>
    <p:sldId id="287" r:id="rId34"/>
    <p:sldId id="288" r:id="rId3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13" autoAdjust="0"/>
    <p:restoredTop sz="52941" autoAdjust="0"/>
  </p:normalViewPr>
  <p:slideViewPr>
    <p:cSldViewPr snapToGrid="0">
      <p:cViewPr varScale="1">
        <p:scale>
          <a:sx n="42" d="100"/>
          <a:sy n="42" d="100"/>
        </p:scale>
        <p:origin x="156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49611BDC-F984-49BD-85E6-46D958E12107}" type="datetimeFigureOut">
              <a:rPr lang="he-IL" smtClean="0"/>
              <a:t>ט"ו/סיון/תשפ"א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787FCD2-78CA-492D-9375-93E0708F4601}" type="slidenum">
              <a:rPr lang="he-IL" smtClean="0"/>
              <a:t>‹#›</a:t>
            </a:fld>
            <a:endParaRPr lang="he-IL"/>
          </a:p>
        </p:txBody>
      </p:sp>
    </p:spTree>
    <p:extLst>
      <p:ext uri="{BB962C8B-B14F-4D97-AF65-F5344CB8AC3E}">
        <p14:creationId xmlns:p14="http://schemas.microsoft.com/office/powerpoint/2010/main" val="379292757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Electrolyte-water_balanc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Plasma_osmolality#cite_note-1"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Blood_gas_tension"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en.wikipedia.org/wiki/Horowitz_inde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a:t>
            </a:fld>
            <a:endParaRPr lang="he-IL"/>
          </a:p>
        </p:txBody>
      </p:sp>
    </p:spTree>
    <p:extLst>
      <p:ext uri="{BB962C8B-B14F-4D97-AF65-F5344CB8AC3E}">
        <p14:creationId xmlns:p14="http://schemas.microsoft.com/office/powerpoint/2010/main" val="3268102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0" i="0" dirty="0">
                <a:solidFill>
                  <a:srgbClr val="000000"/>
                </a:solidFill>
                <a:effectLst/>
                <a:latin typeface="Inter"/>
              </a:rPr>
              <a:t>. הורדת פיצ'רים שהם </a:t>
            </a:r>
            <a:r>
              <a:rPr lang="en-US" b="0" i="0" dirty="0">
                <a:solidFill>
                  <a:srgbClr val="000000"/>
                </a:solidFill>
                <a:effectLst/>
                <a:latin typeface="Inter"/>
              </a:rPr>
              <a:t>unique</a:t>
            </a:r>
            <a:r>
              <a:rPr lang="he-IL" b="0" i="0" dirty="0">
                <a:solidFill>
                  <a:srgbClr val="000000"/>
                </a:solidFill>
                <a:effectLst/>
                <a:latin typeface="Inter"/>
              </a:rPr>
              <a:t> ולכן לא תורמים לנו כלום (כמו אינדקס שממספר את השורות), "מספר מבקר" או להיפך פיצ'ר שיש בו ערך אחד בלבד זהה לכל השורות; שורות עם גיל=0, כבר דיברתי על זה; נוריד גם פיצ'רים עם כמות </a:t>
            </a:r>
            <a:r>
              <a:rPr lang="en-US" b="0" i="0" dirty="0">
                <a:solidFill>
                  <a:srgbClr val="000000"/>
                </a:solidFill>
                <a:effectLst/>
                <a:latin typeface="Inter"/>
              </a:rPr>
              <a:t>nans</a:t>
            </a:r>
            <a:r>
              <a:rPr lang="he-IL" b="0" i="0" dirty="0">
                <a:solidFill>
                  <a:srgbClr val="000000"/>
                </a:solidFill>
                <a:effectLst/>
                <a:latin typeface="Inter"/>
              </a:rPr>
              <a:t> של מעל ל75%. </a:t>
            </a:r>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10</a:t>
            </a:fld>
            <a:endParaRPr lang="he-IL"/>
          </a:p>
        </p:txBody>
      </p:sp>
    </p:spTree>
    <p:extLst>
      <p:ext uri="{BB962C8B-B14F-4D97-AF65-F5344CB8AC3E}">
        <p14:creationId xmlns:p14="http://schemas.microsoft.com/office/powerpoint/2010/main" val="267519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מילוי חוסרים:</a:t>
            </a:r>
          </a:p>
          <a:p>
            <a:r>
              <a:rPr lang="he-IL" dirty="0"/>
              <a:t>-כמו שאמרתי בהתחלה</a:t>
            </a:r>
            <a:r>
              <a:rPr lang="en-US" dirty="0"/>
              <a:t> </a:t>
            </a:r>
            <a:r>
              <a:rPr lang="he-IL" dirty="0"/>
              <a:t>מילאתי את החוסרים בגובה \משקל לפי המין.</a:t>
            </a:r>
          </a:p>
          <a:p>
            <a:r>
              <a:rPr lang="he-IL" dirty="0"/>
              <a:t>-עשיתי </a:t>
            </a:r>
            <a:r>
              <a:rPr lang="he-IL" dirty="0" err="1"/>
              <a:t>קולורציה</a:t>
            </a:r>
            <a:r>
              <a:rPr lang="he-IL" dirty="0"/>
              <a:t> בין הערכים ורק באלו עם </a:t>
            </a:r>
            <a:r>
              <a:rPr lang="he-IL" dirty="0" err="1"/>
              <a:t>קולורציה</a:t>
            </a:r>
            <a:r>
              <a:rPr lang="he-IL" dirty="0"/>
              <a:t> יחסית גבוהה מעל ל0.7 בערכו המוחלט השלמתי את הערכים לפי המשתנה השני לפי רגרסיה ליניארית</a:t>
            </a:r>
          </a:p>
          <a:p>
            <a:r>
              <a:rPr lang="he-IL" dirty="0"/>
              <a:t>-בחלק</a:t>
            </a:r>
            <a:r>
              <a:rPr lang="en-US" dirty="0"/>
              <a:t> </a:t>
            </a:r>
            <a:r>
              <a:rPr lang="he-IL" dirty="0"/>
              <a:t> מילאתי חוסרים לפי החציון וחלק מילאתי ב-0.</a:t>
            </a:r>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11</a:t>
            </a:fld>
            <a:endParaRPr lang="he-IL"/>
          </a:p>
        </p:txBody>
      </p:sp>
    </p:spTree>
    <p:extLst>
      <p:ext uri="{BB962C8B-B14F-4D97-AF65-F5344CB8AC3E}">
        <p14:creationId xmlns:p14="http://schemas.microsoft.com/office/powerpoint/2010/main" val="1742907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effectLst/>
                <a:latin typeface="Inter"/>
              </a:rPr>
              <a:t>Feature engineering is a crucial step in building a good machine learning model. Designing good features requires a good understanding of the problem and the data.</a:t>
            </a:r>
          </a:p>
          <a:p>
            <a:endParaRPr lang="en-US" b="0" i="0" dirty="0">
              <a:effectLst/>
              <a:latin typeface="Inter"/>
            </a:endParaRPr>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12</a:t>
            </a:fld>
            <a:endParaRPr lang="he-IL"/>
          </a:p>
        </p:txBody>
      </p:sp>
    </p:spTree>
    <p:extLst>
      <p:ext uri="{BB962C8B-B14F-4D97-AF65-F5344CB8AC3E}">
        <p14:creationId xmlns:p14="http://schemas.microsoft.com/office/powerpoint/2010/main" val="220634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b="0" i="0" dirty="0">
              <a:effectLst/>
              <a:latin typeface="Inter"/>
            </a:endParaRPr>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13</a:t>
            </a:fld>
            <a:endParaRPr lang="he-IL"/>
          </a:p>
        </p:txBody>
      </p:sp>
    </p:spTree>
    <p:extLst>
      <p:ext uri="{BB962C8B-B14F-4D97-AF65-F5344CB8AC3E}">
        <p14:creationId xmlns:p14="http://schemas.microsoft.com/office/powerpoint/2010/main" val="3812266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 לגבי ל"ד: יש לנו הרבה פיצ'רים: ל"ד ממוצע, ל"ד סיסטולי, ל"ד דיאסטולי-&gt; כל אחד מהם מופיע ב-3 מצבים: ל"ד שנילקח בצורה פולשנית, לא פולשנית , </a:t>
            </a:r>
            <a:r>
              <a:rPr lang="he-IL" dirty="0" err="1"/>
              <a:t>ואו</a:t>
            </a:r>
            <a:r>
              <a:rPr lang="he-IL" dirty="0"/>
              <a:t> פולשנית או שלא (</a:t>
            </a:r>
            <a:r>
              <a:rPr lang="en-US" dirty="0"/>
              <a:t>(either one</a:t>
            </a:r>
            <a:r>
              <a:rPr lang="he-IL" dirty="0"/>
              <a:t>---&gt; ואת כל זה יש לנו גם עבור השעה ה-1 וגם עבור כל </a:t>
            </a:r>
            <a:r>
              <a:rPr lang="he-IL" dirty="0" err="1"/>
              <a:t>היום.אז</a:t>
            </a:r>
            <a:r>
              <a:rPr lang="he-IL" dirty="0"/>
              <a:t> משהו ששמתי לב אליו זה שהפיצ'ר של </a:t>
            </a:r>
            <a:r>
              <a:rPr lang="en-US" dirty="0"/>
              <a:t>either </a:t>
            </a:r>
            <a:r>
              <a:rPr lang="en-US" dirty="0" err="1"/>
              <a:t>one__min</a:t>
            </a:r>
            <a:r>
              <a:rPr lang="he-IL" dirty="0"/>
              <a:t> או מקס' הם לא תמיד נכונים---&gt;צריך לתקן...</a:t>
            </a:r>
          </a:p>
          <a:p>
            <a:r>
              <a:rPr lang="he-IL" dirty="0"/>
              <a:t>6. חלוקה של ל"ד גם לרמות\קבוצות</a:t>
            </a:r>
          </a:p>
          <a:p>
            <a:r>
              <a:rPr lang="he-IL" dirty="0"/>
              <a:t>בגרפים למעלה ניתן לראות את החלוקה לקבוצות: </a:t>
            </a:r>
          </a:p>
          <a:p>
            <a:r>
              <a:rPr lang="he-IL" dirty="0"/>
              <a:t>בשמאלי רואים דיאסטולי מול סיסטולי, אגב הרמות הללו נלקחו מהספרות, ומוכרים ברפואה. כמו כן, ציר האיקס, </a:t>
            </a:r>
            <a:r>
              <a:rPr lang="he-IL" dirty="0" err="1"/>
              <a:t>וה</a:t>
            </a:r>
            <a:r>
              <a:rPr lang="en-US" dirty="0"/>
              <a:t>y</a:t>
            </a:r>
            <a:r>
              <a:rPr lang="he-IL" dirty="0"/>
              <a:t> שניהם נלקחו מהעמודה של ה</a:t>
            </a:r>
            <a:r>
              <a:rPr lang="en-US" dirty="0"/>
              <a:t>EITHER</a:t>
            </a:r>
            <a:r>
              <a:rPr lang="he-IL" dirty="0"/>
              <a:t>,</a:t>
            </a:r>
          </a:p>
          <a:p>
            <a:r>
              <a:rPr lang="he-IL" dirty="0"/>
              <a:t>כי היא מכילה פחות </a:t>
            </a:r>
            <a:r>
              <a:rPr lang="en-US" dirty="0"/>
              <a:t>nan</a:t>
            </a:r>
            <a:r>
              <a:rPr lang="he-IL" dirty="0"/>
              <a:t> בהכרח!</a:t>
            </a:r>
          </a:p>
          <a:p>
            <a:endParaRPr lang="he-IL" dirty="0"/>
          </a:p>
          <a:p>
            <a:r>
              <a:rPr lang="he-IL" dirty="0"/>
              <a:t>בימני- רואים שככל שהרמה יותר גבוהה(ל"ד עולה) כך החלק היחסי של החולים גדל, תמיד יהיה לנו אחוז יותר גדול של בריאים בגלל חוסר האיזון שדיברתי עליו בהתחלה. בגרפים של הפאי למטה רואים את אותו דבר, פירקתי לתמונות אבל כעקרון </a:t>
            </a:r>
            <a:r>
              <a:rPr lang="he-IL" dirty="0" err="1"/>
              <a:t>הסליידר</a:t>
            </a:r>
            <a:r>
              <a:rPr lang="he-IL" dirty="0"/>
              <a:t> הזה ניתן להזיז אותו ולראות איך התמונה משתנה </a:t>
            </a:r>
            <a:r>
              <a:rPr lang="he-IL" dirty="0" err="1"/>
              <a:t>בהתאם.המסקנה</a:t>
            </a:r>
            <a:r>
              <a:rPr lang="he-IL" dirty="0"/>
              <a:t> מזה שלחולים ככל הנראה תהיה רמת ל"ד מאוד גבוהה.</a:t>
            </a:r>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14</a:t>
            </a:fld>
            <a:endParaRPr lang="he-IL"/>
          </a:p>
        </p:txBody>
      </p:sp>
    </p:spTree>
    <p:extLst>
      <p:ext uri="{BB962C8B-B14F-4D97-AF65-F5344CB8AC3E}">
        <p14:creationId xmlns:p14="http://schemas.microsoft.com/office/powerpoint/2010/main" val="2427836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חוץ מהערכים של מינ'\מקס ביום\שעה </a:t>
            </a:r>
            <a:r>
              <a:rPr lang="he-IL" dirty="0" err="1"/>
              <a:t>לאישפוז</a:t>
            </a:r>
            <a:r>
              <a:rPr lang="he-IL" dirty="0"/>
              <a:t> יש לנו לכל מדד כזה </a:t>
            </a:r>
            <a:r>
              <a:rPr lang="he-IL" dirty="0" err="1"/>
              <a:t>אפצ'ר</a:t>
            </a:r>
            <a:r>
              <a:rPr lang="he-IL" dirty="0"/>
              <a:t> סקור, המדד הזה הוא המדד שמשתמשים בו בטיפול נמרץ על מנת להעריך את המצב הכללי של המטופל (ככל שהניקוד יותר גבוה- כך עולה סיכויו למות). </a:t>
            </a:r>
          </a:p>
          <a:p>
            <a:r>
              <a:rPr lang="he-IL" dirty="0"/>
              <a:t>עבור כל פרמטר (קצב נשימה, </a:t>
            </a:r>
            <a:r>
              <a:rPr lang="he-IL" dirty="0" err="1"/>
              <a:t>גקולוז</a:t>
            </a:r>
            <a:r>
              <a:rPr lang="he-IL" dirty="0"/>
              <a:t> בדם, כל </a:t>
            </a:r>
            <a:r>
              <a:rPr lang="he-IL" dirty="0" err="1"/>
              <a:t>הנוטרייינטים</a:t>
            </a:r>
            <a:r>
              <a:rPr lang="he-IL" dirty="0"/>
              <a:t> שבדם, קצב לב וכו') אמורים לקחת את הערך מתוך ה-4 שדיברתי עליהם (מינ'\מקס ביום\שעה </a:t>
            </a:r>
            <a:r>
              <a:rPr lang="he-IL" dirty="0" err="1"/>
              <a:t>לאישפוז</a:t>
            </a:r>
            <a:r>
              <a:rPr lang="he-IL" dirty="0"/>
              <a:t> ) הכי קיצוני\חמור . אגב את זה לא אומרים לנו.. הבנתי מתוך </a:t>
            </a:r>
            <a:r>
              <a:rPr lang="he-IL" dirty="0" err="1"/>
              <a:t>ההיסטוגרמות</a:t>
            </a:r>
            <a:r>
              <a:rPr lang="he-IL" dirty="0"/>
              <a:t> ומעט חקר באינטרנט... </a:t>
            </a:r>
            <a:r>
              <a:rPr lang="he-IL" dirty="0" err="1"/>
              <a:t>העיניין</a:t>
            </a:r>
            <a:r>
              <a:rPr lang="he-IL" dirty="0"/>
              <a:t> הוא שיש ערכים (מיעוט) שחלו שם טעויות (לא תמיד לקחו את הערך הכי קיצוני) או שיש חוסרים. מכאן הייתי צריכה לעשות 2 דברים: א. לתקן (לקחת את הערך הכי קיצוני). </a:t>
            </a:r>
          </a:p>
          <a:p>
            <a:r>
              <a:rPr lang="he-IL" dirty="0"/>
              <a:t>ב. להחליט מהו ערך קיצוני בעיניי.</a:t>
            </a:r>
          </a:p>
          <a:p>
            <a:r>
              <a:rPr lang="he-IL" dirty="0"/>
              <a:t>הרי המדד הזה </a:t>
            </a:r>
            <a:r>
              <a:rPr lang="en-US" dirty="0"/>
              <a:t>apache</a:t>
            </a:r>
            <a:r>
              <a:rPr lang="he-IL" dirty="0"/>
              <a:t> , לוקח את  הערכים הקיצוניים, ככל שהערך יותר קיצוני כך האדם יותר קרוב למצב מסכן חיים. אז במקום זה אני מגדירה קיצוני כסיכוי להיות סכרתי. ולשנות בהתאם. לשם כך הייתי צריכה לקרוא הרבה באינטרנט מה הערכים בדם, עבור כל נוטריינט! שמזוהים עם סכרת.</a:t>
            </a:r>
          </a:p>
          <a:p>
            <a:r>
              <a:rPr lang="en-US" dirty="0"/>
              <a:t>#the </a:t>
            </a:r>
            <a:r>
              <a:rPr lang="en-US" dirty="0" err="1"/>
              <a:t>apach</a:t>
            </a:r>
            <a:r>
              <a:rPr lang="en-US" dirty="0"/>
              <a:t> results not always matches the apache scoring system, and have many nans. I think that maybe I should create new columns that takes the worst </a:t>
            </a:r>
          </a:p>
          <a:p>
            <a:r>
              <a:rPr lang="en-US" dirty="0"/>
              <a:t>#case from (d/h min/max, apache) in each vitals according to diabetes criteria, and if I don't have that info then the value that is </a:t>
            </a:r>
            <a:r>
              <a:rPr lang="en-US" dirty="0" err="1"/>
              <a:t>farest</a:t>
            </a:r>
            <a:r>
              <a:rPr lang="en-US" dirty="0"/>
              <a:t> from the normal value (</a:t>
            </a:r>
            <a:r>
              <a:rPr lang="en-US" dirty="0" err="1"/>
              <a:t>apach</a:t>
            </a:r>
            <a:r>
              <a:rPr lang="en-US" dirty="0"/>
              <a:t> table)</a:t>
            </a:r>
            <a:r>
              <a:rPr lang="he-IL" dirty="0"/>
              <a:t>.</a:t>
            </a:r>
          </a:p>
          <a:p>
            <a:r>
              <a:rPr lang="he-IL" dirty="0"/>
              <a:t>למשל מקריאה באינטרנט עבור סכרתי:</a:t>
            </a:r>
          </a:p>
          <a:p>
            <a:r>
              <a:rPr lang="en-US" dirty="0"/>
              <a:t># High levels of BUN and creatinine in blood</a:t>
            </a:r>
          </a:p>
          <a:p>
            <a:r>
              <a:rPr lang="he-IL" dirty="0"/>
              <a:t>אז במקום מה שיש לי </a:t>
            </a:r>
            <a:r>
              <a:rPr lang="he-IL" dirty="0" err="1"/>
              <a:t>באפצ</a:t>
            </a:r>
            <a:r>
              <a:rPr lang="he-IL" dirty="0"/>
              <a:t> עבור </a:t>
            </a:r>
            <a:r>
              <a:rPr lang="he-IL" dirty="0" err="1"/>
              <a:t>קריאטנין</a:t>
            </a:r>
            <a:r>
              <a:rPr lang="he-IL" dirty="0"/>
              <a:t> ו</a:t>
            </a:r>
            <a:r>
              <a:rPr lang="en-US" dirty="0"/>
              <a:t>bun</a:t>
            </a:r>
            <a:r>
              <a:rPr lang="he-IL" dirty="0"/>
              <a:t> (שתנן בדם) אני אקח את הערך המקסימלי מתוך ה4 שיש לי ואעדכן את </a:t>
            </a:r>
            <a:r>
              <a:rPr lang="he-IL" dirty="0" err="1"/>
              <a:t>האפצ</a:t>
            </a:r>
            <a:r>
              <a:rPr lang="he-IL" dirty="0"/>
              <a:t>' בהתאם.</a:t>
            </a:r>
          </a:p>
          <a:p>
            <a:r>
              <a:rPr lang="he-IL" dirty="0"/>
              <a:t>הסבר לגרפים:</a:t>
            </a:r>
          </a:p>
          <a:p>
            <a:r>
              <a:rPr lang="he-IL" dirty="0"/>
              <a:t>אנחנו יכולים לראות </a:t>
            </a:r>
            <a:r>
              <a:rPr lang="he-IL" dirty="0" err="1"/>
              <a:t>היסטוגרמה</a:t>
            </a:r>
            <a:r>
              <a:rPr lang="he-IL" dirty="0"/>
              <a:t> של ערך מינימלי, מקסימלי של גלוקוז ב-24 השעות </a:t>
            </a:r>
            <a:r>
              <a:rPr lang="he-IL" dirty="0" err="1"/>
              <a:t>לאישפוז</a:t>
            </a:r>
            <a:r>
              <a:rPr lang="he-IL" dirty="0"/>
              <a:t> (אגב ב-24 השעות יש פחות חוסרים אז עדיף להישען על זה ולא על השעה ה1) ובירוק את </a:t>
            </a:r>
            <a:r>
              <a:rPr lang="he-IL" dirty="0" err="1"/>
              <a:t>האפצ</a:t>
            </a:r>
            <a:r>
              <a:rPr lang="he-IL" dirty="0"/>
              <a:t>' , רואים שבהתחלה הוא מתנהג כמו המינימום ואז יש ירידה ואז יותר דומה למקסימום. מה זה אומר? </a:t>
            </a:r>
            <a:r>
              <a:rPr lang="he-IL" dirty="0" err="1"/>
              <a:t>שהנקודת</a:t>
            </a:r>
            <a:r>
              <a:rPr lang="he-IL" dirty="0"/>
              <a:t> מינימום ההיא זה הערך הכי פחות שכיח , ותמיד ניקח ערך שיותר קיצוני לו ולכן </a:t>
            </a:r>
            <a:r>
              <a:rPr lang="he-IL" dirty="0" err="1"/>
              <a:t>באפצ</a:t>
            </a:r>
            <a:r>
              <a:rPr lang="he-IL" dirty="0"/>
              <a:t>' השכיחות שלו הכי נמוכה, הערך הזה מהווה את הערך הנורמלי של גלוקוז בדם. פה הנורמה היא כ-130, כאשר תיקנתי את זה לערך הקיצוני ביותר מ130 ההבדלים היו עוד יותר ברורים. </a:t>
            </a:r>
            <a:r>
              <a:rPr lang="he-IL" dirty="0" err="1"/>
              <a:t>כנל</a:t>
            </a:r>
            <a:r>
              <a:rPr lang="he-IL" dirty="0"/>
              <a:t> לקצב לב למשל, אפשר להסיק שערך הנורמה הוא כ-75.</a:t>
            </a:r>
          </a:p>
          <a:p>
            <a:r>
              <a:rPr lang="he-IL" dirty="0"/>
              <a:t> זה לא רק יקרב אותנו </a:t>
            </a:r>
            <a:r>
              <a:rPr lang="he-IL" dirty="0" err="1"/>
              <a:t>לטרגט</a:t>
            </a:r>
            <a:r>
              <a:rPr lang="he-IL" dirty="0"/>
              <a:t> אלא גם ע"י תיקון מחדש נפחית את ה</a:t>
            </a:r>
            <a:r>
              <a:rPr lang="en-US" dirty="0"/>
              <a:t>nans</a:t>
            </a:r>
            <a:r>
              <a:rPr lang="he-IL" dirty="0"/>
              <a:t>, שקף הבא יראה זאת.</a:t>
            </a: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15</a:t>
            </a:fld>
            <a:endParaRPr lang="he-IL"/>
          </a:p>
        </p:txBody>
      </p:sp>
    </p:spTree>
    <p:extLst>
      <p:ext uri="{BB962C8B-B14F-4D97-AF65-F5344CB8AC3E}">
        <p14:creationId xmlns:p14="http://schemas.microsoft.com/office/powerpoint/2010/main" val="1873070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כמו שאמרתי התיקון הזה הפחית את ה</a:t>
            </a:r>
            <a:r>
              <a:rPr lang="en-US" dirty="0"/>
              <a:t>NANs</a:t>
            </a: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16</a:t>
            </a:fld>
            <a:endParaRPr lang="he-IL"/>
          </a:p>
        </p:txBody>
      </p:sp>
    </p:spTree>
    <p:extLst>
      <p:ext uri="{BB962C8B-B14F-4D97-AF65-F5344CB8AC3E}">
        <p14:creationId xmlns:p14="http://schemas.microsoft.com/office/powerpoint/2010/main" val="654727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גרף שמאלי: הפרדה לפי ממוצע גלוקוז וסרום </a:t>
            </a:r>
            <a:r>
              <a:rPr lang="he-IL" dirty="0" err="1"/>
              <a:t>אוסמולריטי</a:t>
            </a:r>
            <a:r>
              <a:rPr lang="en-US" dirty="0"/>
              <a:t> </a:t>
            </a:r>
            <a:r>
              <a:rPr lang="he-IL" dirty="0"/>
              <a:t>(מאזן המלחים בדם)</a:t>
            </a:r>
          </a:p>
          <a:p>
            <a:r>
              <a:rPr lang="en-US" b="1" i="0" dirty="0">
                <a:solidFill>
                  <a:srgbClr val="202122"/>
                </a:solidFill>
                <a:effectLst/>
                <a:latin typeface="Arial" panose="020B0604020202020204" pitchFamily="34" charset="0"/>
              </a:rPr>
              <a:t>Plasma osmolality</a:t>
            </a:r>
            <a:r>
              <a:rPr lang="en-US" b="0" i="0" dirty="0">
                <a:solidFill>
                  <a:srgbClr val="202122"/>
                </a:solidFill>
                <a:effectLst/>
                <a:latin typeface="Arial" panose="020B0604020202020204" pitchFamily="34" charset="0"/>
              </a:rPr>
              <a:t> measures the body's </a:t>
            </a:r>
            <a:r>
              <a:rPr lang="en-US" b="0" i="0" u="none" strike="noStrike" dirty="0">
                <a:solidFill>
                  <a:srgbClr val="0645AD"/>
                </a:solidFill>
                <a:effectLst/>
                <a:latin typeface="Arial" panose="020B0604020202020204" pitchFamily="34" charset="0"/>
                <a:hlinkClick r:id="rId3" tooltip="Electrolyte-water balance"/>
              </a:rPr>
              <a:t>electrolyte–water balance</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4"/>
              </a:rPr>
              <a:t>[1]</a:t>
            </a:r>
            <a:r>
              <a:rPr lang="en-US" b="0" i="0" dirty="0">
                <a:solidFill>
                  <a:srgbClr val="202122"/>
                </a:solidFill>
                <a:effectLst/>
                <a:latin typeface="Arial" panose="020B0604020202020204" pitchFamily="34" charset="0"/>
              </a:rPr>
              <a:t> There are several methods for arriving at this quantity through measurement or calculation.</a:t>
            </a:r>
          </a:p>
          <a:p>
            <a:r>
              <a:rPr lang="he-IL" b="0" i="0" dirty="0">
                <a:solidFill>
                  <a:srgbClr val="202122"/>
                </a:solidFill>
                <a:effectLst/>
                <a:latin typeface="Arial" panose="020B0604020202020204" pitchFamily="34" charset="0"/>
              </a:rPr>
              <a:t>אכן רואים שהוא נמוך יותר אצל </a:t>
            </a:r>
            <a:r>
              <a:rPr lang="he-IL" b="0" i="0" dirty="0" err="1">
                <a:solidFill>
                  <a:srgbClr val="202122"/>
                </a:solidFill>
                <a:effectLst/>
                <a:latin typeface="Arial" panose="020B0604020202020204" pitchFamily="34" charset="0"/>
              </a:rPr>
              <a:t>הסכרתיים</a:t>
            </a:r>
            <a:r>
              <a:rPr lang="he-IL" b="0" i="0" dirty="0">
                <a:solidFill>
                  <a:srgbClr val="202122"/>
                </a:solidFill>
                <a:effectLst/>
                <a:latin typeface="Arial" panose="020B0604020202020204" pitchFamily="34" charset="0"/>
              </a:rPr>
              <a:t> בגרף הימני, וגם בשמאלי רואים איך הממוצע הגלוקוז </a:t>
            </a:r>
            <a:r>
              <a:rPr lang="he-IL" b="0" i="0" dirty="0" err="1">
                <a:solidFill>
                  <a:srgbClr val="202122"/>
                </a:solidFill>
                <a:effectLst/>
                <a:latin typeface="Arial" panose="020B0604020202020204" pitchFamily="34" charset="0"/>
              </a:rPr>
              <a:t>והאוסמולריות</a:t>
            </a:r>
            <a:r>
              <a:rPr lang="he-IL" b="0" i="0" dirty="0">
                <a:solidFill>
                  <a:srgbClr val="202122"/>
                </a:solidFill>
                <a:effectLst/>
                <a:latin typeface="Arial" panose="020B0604020202020204" pitchFamily="34" charset="0"/>
              </a:rPr>
              <a:t> בציר השני מפרידים את כל </a:t>
            </a:r>
            <a:r>
              <a:rPr lang="he-IL" b="0" i="0" dirty="0" err="1">
                <a:solidFill>
                  <a:srgbClr val="202122"/>
                </a:solidFill>
                <a:effectLst/>
                <a:latin typeface="Arial" panose="020B0604020202020204" pitchFamily="34" charset="0"/>
              </a:rPr>
              <a:t>הדאטא</a:t>
            </a:r>
            <a:r>
              <a:rPr lang="he-IL" b="0" i="0" dirty="0">
                <a:solidFill>
                  <a:srgbClr val="202122"/>
                </a:solidFill>
                <a:effectLst/>
                <a:latin typeface="Arial" panose="020B0604020202020204" pitchFamily="34" charset="0"/>
              </a:rPr>
              <a:t> ל2 קבוצות.</a:t>
            </a:r>
          </a:p>
          <a:p>
            <a:endParaRPr lang="he-IL" b="0" i="0" dirty="0">
              <a:solidFill>
                <a:srgbClr val="202122"/>
              </a:solidFill>
              <a:effectLst/>
              <a:latin typeface="Arial" panose="020B0604020202020204" pitchFamily="34" charset="0"/>
            </a:endParaRPr>
          </a:p>
          <a:p>
            <a:r>
              <a:rPr lang="en-US" dirty="0"/>
              <a:t>‘new_apache_3j_diagnosis’ , ‘new_apache_2_diagnosis’, 'apache_3j_plus_2‘ – </a:t>
            </a:r>
            <a:r>
              <a:rPr lang="he-IL" dirty="0"/>
              <a:t> יש לנו קודים כמו המספר 502.01שהמשמעות שלהם היא לאיזו מחלקה המטופל </a:t>
            </a:r>
            <a:r>
              <a:rPr lang="he-IL" dirty="0" err="1"/>
              <a:t>ישוייך</a:t>
            </a:r>
            <a:r>
              <a:rPr lang="he-IL" dirty="0"/>
              <a:t> (2) או מהי סיבת </a:t>
            </a:r>
            <a:r>
              <a:rPr lang="he-IL" dirty="0" err="1"/>
              <a:t>האישפוז</a:t>
            </a:r>
            <a:r>
              <a:rPr lang="he-IL" dirty="0"/>
              <a:t> (3</a:t>
            </a:r>
            <a:r>
              <a:rPr lang="en-US" dirty="0"/>
              <a:t>j</a:t>
            </a:r>
            <a:r>
              <a:rPr lang="he-IL" dirty="0"/>
              <a:t>), מה שלפני הנקודה זו המחלקה (נניח לב), ומה שאחרי הנקודה זו התת מחלקה. לא אומרים לנו מה כל קוד אומר אז אפשר או לחפש באינטרנט או לעשות דבר כזה: לקחתי את קבוצת החולים וסידרתי את הקודים לפי שכיחות , כנ"ל לבריאים. את הקודים שהיו בראש הרשימה אצל החולים אבל לא אצל הבאים שמרתי בצד. אלו היו חשודים כקוד שמסמל סכרת. אח"כ אותו חיפשתי במקורות מידע ואכן זוהה עם סכרת.</a:t>
            </a:r>
          </a:p>
          <a:p>
            <a:r>
              <a:rPr lang="he-IL" b="0" i="0" dirty="0">
                <a:solidFill>
                  <a:srgbClr val="202122"/>
                </a:solidFill>
                <a:effectLst/>
                <a:latin typeface="Arial" panose="020B0604020202020204" pitchFamily="34" charset="0"/>
              </a:rPr>
              <a:t>חזרתי </a:t>
            </a:r>
            <a:r>
              <a:rPr lang="he-IL" b="0" i="0" dirty="0" err="1">
                <a:solidFill>
                  <a:srgbClr val="202122"/>
                </a:solidFill>
                <a:effectLst/>
                <a:latin typeface="Arial" panose="020B0604020202020204" pitchFamily="34" charset="0"/>
              </a:rPr>
              <a:t>לדאטא</a:t>
            </a:r>
            <a:r>
              <a:rPr lang="he-IL" b="0" i="0" dirty="0">
                <a:solidFill>
                  <a:srgbClr val="202122"/>
                </a:solidFill>
                <a:effectLst/>
                <a:latin typeface="Arial" panose="020B0604020202020204" pitchFamily="34" charset="0"/>
              </a:rPr>
              <a:t> ויצרתי פיצ'ר חדש , בו שמתי 1 איפה שהקודים הללו קיימים, ואחרת 0, ככה עבור 2 ועבור 3</a:t>
            </a:r>
            <a:r>
              <a:rPr lang="en-US" b="0" i="0" dirty="0">
                <a:solidFill>
                  <a:srgbClr val="202122"/>
                </a:solidFill>
                <a:effectLst/>
                <a:latin typeface="Arial" panose="020B0604020202020204" pitchFamily="34" charset="0"/>
              </a:rPr>
              <a:t>j</a:t>
            </a:r>
            <a:r>
              <a:rPr lang="he-IL" b="0" i="0" dirty="0">
                <a:solidFill>
                  <a:srgbClr val="202122"/>
                </a:solidFill>
                <a:effectLst/>
                <a:latin typeface="Arial" panose="020B0604020202020204" pitchFamily="34" charset="0"/>
              </a:rPr>
              <a:t> ועוד אחד של השילוב שלהם</a:t>
            </a:r>
          </a:p>
          <a:p>
            <a:endParaRPr lang="he-IL" b="0" i="0" dirty="0">
              <a:solidFill>
                <a:srgbClr val="202122"/>
              </a:solidFill>
              <a:effectLst/>
              <a:latin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17</a:t>
            </a:fld>
            <a:endParaRPr lang="he-IL"/>
          </a:p>
        </p:txBody>
      </p:sp>
    </p:spTree>
    <p:extLst>
      <p:ext uri="{BB962C8B-B14F-4D97-AF65-F5344CB8AC3E}">
        <p14:creationId xmlns:p14="http://schemas.microsoft.com/office/powerpoint/2010/main" val="1939763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עכשיו הגענו לאחד המדדים החשובים, גלוקוז  בדם, חשוב לזכור ולהבין כי על מנת לזהות סכרת בשגרה עושים בדיקת גלוקוז בדם לאחר צום, אבל פה זה ל-א סוג הבדיקה הזו כי הגלוקוז נלקח מאותו רגע שהמטופל נכנס </a:t>
            </a:r>
            <a:r>
              <a:rPr lang="he-IL" dirty="0" err="1"/>
              <a:t>לאישפוז</a:t>
            </a:r>
            <a:r>
              <a:rPr lang="he-IL" dirty="0"/>
              <a:t>. אולי אפילו הגיע מטופל בריא אחרי ארוחה ומדד הגלוקוז מזנק, והמטרה היא עדין להצליח לזהות אותו כבריא ולא כחולה, שכידוע </a:t>
            </a:r>
            <a:r>
              <a:rPr lang="he-IL" dirty="0" err="1"/>
              <a:t>לסכרתיים</a:t>
            </a:r>
            <a:r>
              <a:rPr lang="he-IL" dirty="0"/>
              <a:t> יש רמת סוכר קיצונית בדם.</a:t>
            </a:r>
          </a:p>
          <a:p>
            <a:r>
              <a:rPr lang="he-IL" dirty="0"/>
              <a:t>אז על סמך נתונים הגלוקוז שיש לנו (5 עמודות: 4 -מינ' מקס ליום ולשעה ה  1+  </a:t>
            </a:r>
            <a:r>
              <a:rPr lang="he-IL" dirty="0" err="1"/>
              <a:t>אפצ</a:t>
            </a:r>
            <a:r>
              <a:rPr lang="he-IL" dirty="0"/>
              <a:t>'). </a:t>
            </a:r>
          </a:p>
          <a:p>
            <a:r>
              <a:rPr lang="he-IL" dirty="0"/>
              <a:t>פיצ'ר ראשון: לספור את כמות ה</a:t>
            </a:r>
            <a:r>
              <a:rPr lang="en-US" dirty="0"/>
              <a:t>NANs</a:t>
            </a:r>
            <a:r>
              <a:rPr lang="he-IL" dirty="0"/>
              <a:t>, בשעה ה1 מול כל ה-24 השעות </a:t>
            </a:r>
            <a:r>
              <a:rPr lang="he-IL" dirty="0" err="1"/>
              <a:t>לאישפוז</a:t>
            </a:r>
            <a:r>
              <a:rPr lang="he-IL" dirty="0"/>
              <a:t>. ההנחה שלי היא שמטופל שמגיע </a:t>
            </a:r>
            <a:r>
              <a:rPr lang="he-IL" dirty="0" err="1"/>
              <a:t>לאישפוז</a:t>
            </a:r>
            <a:r>
              <a:rPr lang="he-IL" dirty="0"/>
              <a:t> עקב בעיות בסוכר בדם, הצוות הרפואי יחשוד שמדובר </a:t>
            </a:r>
            <a:r>
              <a:rPr lang="he-IL" dirty="0" err="1"/>
              <a:t>בסכרת</a:t>
            </a:r>
            <a:r>
              <a:rPr lang="he-IL" dirty="0"/>
              <a:t> וימדוד לו מיידית סוכר בדם, ולכן נצפה לפחות </a:t>
            </a:r>
            <a:r>
              <a:rPr lang="en-US" dirty="0"/>
              <a:t>nan</a:t>
            </a:r>
            <a:r>
              <a:rPr lang="he-IL" dirty="0"/>
              <a:t> בערכים שנלקחו בשעה ה-1 לעומת הבריאים. אכן זה מה שקורה וניתן לראות שמימין רואים את האחוזים כאשר אין לנו כלל מדידת גלוקוז (לא ביום ולא בשעה ה-1), לעומת הגרף האמצעי בו גלוקוז נלקח רק במהלך ה-24 שעות ולא בשעה ה-1, והשמאלי שנלקח גם בשעה וגם ביום. רואים שאחוז הבריאים עולה עם העלייה הזו בכמות </a:t>
            </a:r>
            <a:r>
              <a:rPr lang="he-IL" dirty="0" err="1"/>
              <a:t>הנאנ</a:t>
            </a:r>
            <a:r>
              <a:rPr lang="he-IL" dirty="0"/>
              <a:t> (71-&gt; 82-&gt;93) ואילו אצל החולים האחוז היחסי שלהם יורד עם העלייה בכמות </a:t>
            </a:r>
            <a:r>
              <a:rPr lang="he-IL" dirty="0" err="1"/>
              <a:t>הנאנ</a:t>
            </a:r>
            <a:r>
              <a:rPr lang="he-IL" dirty="0"/>
              <a:t> (28-&gt;17-&gt;6). כמובן שהאחוזים של הבריאים תמיד יותר גדולים בגלל חוסר האיזון </a:t>
            </a:r>
            <a:r>
              <a:rPr lang="he-IL" dirty="0" err="1"/>
              <a:t>בדאטא</a:t>
            </a:r>
            <a:r>
              <a:rPr lang="he-IL" dirty="0"/>
              <a:t> סט.</a:t>
            </a:r>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18</a:t>
            </a:fld>
            <a:endParaRPr lang="he-IL"/>
          </a:p>
        </p:txBody>
      </p:sp>
    </p:spTree>
    <p:extLst>
      <p:ext uri="{BB962C8B-B14F-4D97-AF65-F5344CB8AC3E}">
        <p14:creationId xmlns:p14="http://schemas.microsoft.com/office/powerpoint/2010/main" val="396880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פיצ'ר נוסף דומה אך עם הנחה נוספת. בואו נתמקד בבדיקות שנערכו </a:t>
            </a:r>
            <a:r>
              <a:rPr lang="he-IL" b="1" dirty="0"/>
              <a:t>רק</a:t>
            </a:r>
            <a:r>
              <a:rPr lang="he-IL" dirty="0"/>
              <a:t> בשעה ה-1 לאשפוז. </a:t>
            </a:r>
          </a:p>
          <a:p>
            <a:r>
              <a:rPr lang="he-IL" dirty="0"/>
              <a:t>לא נסתכל על הגלוקוז מכל ה-24 שעות כי לרוב לכל מטופל שכבר נמצא שם כיום שלם ייקחו מתישהו בדיקות דם כלליות ששם יבדקו לו גלוקוז. וכן בדקתי ואכן ב-24 השעות יש פחות חוסרים בכל המדדים לעומת השעה ה-1.</a:t>
            </a:r>
          </a:p>
          <a:p>
            <a:r>
              <a:rPr lang="he-IL" dirty="0"/>
              <a:t>אז בניתי פיצ'ר שנותן ניקוד כזה:</a:t>
            </a:r>
          </a:p>
          <a:p>
            <a:r>
              <a:rPr lang="he-IL" dirty="0"/>
              <a:t>0- אם ערך המינימלי והמקסימלי שניהם הם </a:t>
            </a:r>
            <a:r>
              <a:rPr lang="en-US" dirty="0"/>
              <a:t>NAN</a:t>
            </a:r>
            <a:r>
              <a:rPr lang="he-IL" dirty="0"/>
              <a:t>.</a:t>
            </a:r>
          </a:p>
          <a:p>
            <a:r>
              <a:rPr lang="he-IL" dirty="0"/>
              <a:t>1- אם שניהם לא </a:t>
            </a:r>
            <a:r>
              <a:rPr lang="en-US" dirty="0"/>
              <a:t>NAN</a:t>
            </a:r>
            <a:r>
              <a:rPr lang="he-IL" dirty="0"/>
              <a:t> אבל הם </a:t>
            </a:r>
            <a:r>
              <a:rPr lang="he-IL" b="1" dirty="0"/>
              <a:t>זהים</a:t>
            </a:r>
            <a:r>
              <a:rPr lang="he-IL" dirty="0"/>
              <a:t> אחד לשני.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2- אם שניהם לא </a:t>
            </a:r>
            <a:r>
              <a:rPr lang="en-US" dirty="0"/>
              <a:t>NAN</a:t>
            </a:r>
            <a:r>
              <a:rPr lang="he-IL" dirty="0"/>
              <a:t> אבל הם </a:t>
            </a:r>
            <a:r>
              <a:rPr lang="he-IL" b="1" dirty="0"/>
              <a:t>שונים</a:t>
            </a:r>
            <a:r>
              <a:rPr lang="he-IL" dirty="0"/>
              <a:t> אחד לשני.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ולמה זה? כי ההנחה שלי היא שאם מטופל הגיע למיון (או אפילו בדרך באמבולנס למיון) והצוות הרפואי חשד או ידע שמדובר </a:t>
            </a:r>
            <a:r>
              <a:rPr lang="he-IL" dirty="0" err="1"/>
              <a:t>בסכרת</a:t>
            </a:r>
            <a:r>
              <a:rPr lang="he-IL" dirty="0"/>
              <a:t> אז:</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 א' -כמובן שיבדקו לו גלוקוז בשעה הראשונה לאשפוז.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 -אם הערכים זהים זה יכול לומר לנו שבדקו לחולה גלוקוז פעם אחת (ופשוט רשמו אותו גם כמקסימלי וגם כמינימלי) או שאכן לא היה שינוי בערכו והוא היה יציב.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ג' – אם הערכים שונים אחד מהשני ולא </a:t>
            </a:r>
            <a:r>
              <a:rPr lang="en-US" dirty="0"/>
              <a:t>nan</a:t>
            </a:r>
            <a:r>
              <a:rPr lang="he-IL" dirty="0"/>
              <a:t> , אז זה אומר שהצוות בוודאות בדק פעמיים את הגלוקוז בדם בשעה ה-1 , זה אומר שהייתה חשיבות רבה למדוד אותו.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אכן אם נסתכל משמאל לימין נראה שהאחוז של הבריאים יורד עם ה</a:t>
            </a:r>
            <a:r>
              <a:rPr lang="en-US" dirty="0"/>
              <a:t>score</a:t>
            </a:r>
            <a:r>
              <a:rPr lang="he-IL" dirty="0"/>
              <a:t>, ואילו האחוז היחסי של החולים גדל עם ה-</a:t>
            </a:r>
            <a:r>
              <a:rPr lang="en-US" dirty="0"/>
              <a:t>score</a:t>
            </a:r>
            <a:r>
              <a:rPr lang="he-IL" dirty="0"/>
              <a:t>.</a:t>
            </a:r>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19</a:t>
            </a:fld>
            <a:endParaRPr lang="he-IL"/>
          </a:p>
        </p:txBody>
      </p:sp>
    </p:spTree>
    <p:extLst>
      <p:ext uri="{BB962C8B-B14F-4D97-AF65-F5344CB8AC3E}">
        <p14:creationId xmlns:p14="http://schemas.microsoft.com/office/powerpoint/2010/main" val="175308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אז למעשה כולנו יודעים שמגפת הקורונה גרמה לעומס רב בבתי חולים בגלל חולים רבים שהגיעו לקבל טיפול רפואי. למחלקות טיפול נמרץ שמקבלים  חולים במצב קריטי לרוב אין את ההיסטוריה הרפואית של החולה כשהם מקבלים אותו וייתכן כי יש חולים שמגיעים חסרי הכרה או מבולבלים ולכן לא יכולים לתת מידע על המצב הרפואי הכרוני שלהם , למשל מחלות לב, או סכרת. למידע רפואי יכול לקחת ימים שלמים לעבור במיוחד אם מדובר במערכות שונות או מגורם רפואי אחר. ידע על מחלות כרוניות, כדוגמת סכרת, יכול בסופו של דבר לשפר את הטיפול הרפואי ולהביא לתוצאות טובות יותר.</a:t>
            </a:r>
          </a:p>
          <a:p>
            <a:r>
              <a:rPr lang="he-IL" dirty="0"/>
              <a:t>לכן המטרה בפרויקט הזה היא לקבוע האם מטופל שמגיע לטיפול נמרץ מאובחן עם סכרת או שלא.</a:t>
            </a: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a:t>
            </a:fld>
            <a:endParaRPr lang="he-IL"/>
          </a:p>
        </p:txBody>
      </p:sp>
    </p:spTree>
    <p:extLst>
      <p:ext uri="{BB962C8B-B14F-4D97-AF65-F5344CB8AC3E}">
        <p14:creationId xmlns:p14="http://schemas.microsoft.com/office/powerpoint/2010/main" val="3227756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עוד פיצ'רים שמסתמכים על הגלוקוז, אמרתי בשקף הקודם את ההנחה שלי שאם יש שוני בערכים (וזה לא מובן מאליו כי לרוב הערכים היו זהים, </a:t>
            </a:r>
            <a:r>
              <a:rPr lang="he-IL" dirty="0" err="1"/>
              <a:t>מינ</a:t>
            </a:r>
            <a:r>
              <a:rPr lang="he-IL" dirty="0"/>
              <a:t>=מקס ביום\שעה או שכולם זהים) אז זה יכול להעיד משהו על המספר המדידות שנלקחו, אבל הנחה נוספת היא שאם יש מטופל חולה </a:t>
            </a:r>
            <a:r>
              <a:rPr lang="he-IL" dirty="0" err="1"/>
              <a:t>בסכרת</a:t>
            </a:r>
            <a:r>
              <a:rPr lang="he-IL" dirty="0"/>
              <a:t> יכול מאוד להיות שהוא הגיע עם רמת גלוקוז גבוהה מאוד שהיה נדרש </a:t>
            </a:r>
            <a:r>
              <a:rPr lang="he-IL" dirty="0" err="1"/>
              <a:t>ליצבה</a:t>
            </a:r>
            <a:r>
              <a:rPr lang="he-IL" dirty="0"/>
              <a:t> (</a:t>
            </a:r>
            <a:r>
              <a:rPr lang="he-IL" dirty="0" err="1"/>
              <a:t>היפרגלקמיה</a:t>
            </a:r>
            <a:r>
              <a:rPr lang="he-IL" dirty="0"/>
              <a:t>) או המצב ההפוך של </a:t>
            </a:r>
            <a:r>
              <a:rPr lang="he-IL" dirty="0" err="1"/>
              <a:t>היפוגלקמיה</a:t>
            </a:r>
            <a:r>
              <a:rPr lang="he-IL" dirty="0"/>
              <a:t> (ייתכן עקב שימוש יתר באינסולין) שגם כן נדרש לייצבו.</a:t>
            </a:r>
          </a:p>
          <a:p>
            <a:r>
              <a:rPr lang="he-IL" dirty="0"/>
              <a:t>כמו כן, ייתכן שבכלל לא היו מודעים </a:t>
            </a:r>
            <a:r>
              <a:rPr lang="he-IL" dirty="0" err="1"/>
              <a:t>לסכרת</a:t>
            </a:r>
            <a:r>
              <a:rPr lang="he-IL" dirty="0"/>
              <a:t> של מטופל, ובהתחלה הגלוקוז היה תקין ואז המטופל אכל משהו בעת </a:t>
            </a:r>
            <a:r>
              <a:rPr lang="he-IL" dirty="0" err="1"/>
              <a:t>האישפוז</a:t>
            </a:r>
            <a:r>
              <a:rPr lang="he-IL" dirty="0"/>
              <a:t> מה שגורם אצל </a:t>
            </a:r>
            <a:r>
              <a:rPr lang="he-IL" dirty="0" err="1"/>
              <a:t>סכרתיים</a:t>
            </a:r>
            <a:r>
              <a:rPr lang="he-IL" dirty="0"/>
              <a:t> לגלוקוז מאוד גבוהה בדם (התאים לא יכולים להכניסו לתא עקב חוסר באינסולין)</a:t>
            </a:r>
          </a:p>
          <a:p>
            <a:r>
              <a:rPr lang="he-IL" dirty="0"/>
              <a:t>מההנחות האלו בניתי את הפיצ'ר (שקיבל את המקום ה-3 בחשיבותו אחרי הרצה במודל!) של חישוב סטיית התקן שיש לנו מתוך העמודות של הגלוקוז המינימאלי, מקסימאלי ביום ובשעה ה-1 (</a:t>
            </a:r>
            <a:r>
              <a:rPr lang="he-IL" dirty="0" err="1"/>
              <a:t>סהכ</a:t>
            </a:r>
            <a:r>
              <a:rPr lang="he-IL" dirty="0"/>
              <a:t> 4 עמודות). אנחנו באמת רואים מהגרף בוקס-פלוט  שסטיית התקן אצל החולים (1) יותר גבוהה מהבריאים (0). </a:t>
            </a:r>
          </a:p>
          <a:p>
            <a:r>
              <a:rPr lang="he-IL" dirty="0"/>
              <a:t>לבריאים אנו מניחים שהייתה סטיית תקן קטנה כי יש יותר יציבות ברמת הגלוקוז בדם או כי הצוות הרפואי לא חשד </a:t>
            </a:r>
            <a:r>
              <a:rPr lang="he-IL" dirty="0" err="1"/>
              <a:t>לסכרת</a:t>
            </a:r>
            <a:r>
              <a:rPr lang="he-IL" dirty="0"/>
              <a:t> אז לקח פחות מדידות, ומילא את כל ארבעת הערכים לפי מדידה אחת.</a:t>
            </a:r>
          </a:p>
          <a:p>
            <a:endParaRPr lang="he-IL" dirty="0"/>
          </a:p>
          <a:p>
            <a:r>
              <a:rPr lang="he-IL" dirty="0"/>
              <a:t>פיצ'ר נוסף, לקחתי את הערך הכי מקסימלי מתוך כל ה-4. גם פה רואים הבדל , התוחלת יותר גבוהה בקבוצת החולים (1).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עוד פיצ'ר של ממוצע 4 הערכים של הגלוקוז, גם פה לקבוצת החולים יש ערכים יותר גבוהים.</a:t>
            </a:r>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20</a:t>
            </a:fld>
            <a:endParaRPr lang="he-IL"/>
          </a:p>
        </p:txBody>
      </p:sp>
    </p:spTree>
    <p:extLst>
      <p:ext uri="{BB962C8B-B14F-4D97-AF65-F5344CB8AC3E}">
        <p14:creationId xmlns:p14="http://schemas.microsoft.com/office/powerpoint/2010/main" val="1814163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עוד פיצ'רים :</a:t>
            </a:r>
          </a:p>
          <a:p>
            <a:r>
              <a:rPr lang="he-IL" dirty="0"/>
              <a:t>1. מדד ההכרה: עובדה ידועה (מקריאה בספרות </a:t>
            </a:r>
            <a:r>
              <a:rPr lang="he-IL" dirty="0">
                <a:sym typeface="Wingdings" panose="05000000000000000000" pitchFamily="2" charset="2"/>
              </a:rPr>
              <a:t>), במצבים קיצוניים של סכרת\מקרי חירום וכו' תהיה ירידה ברמת ההכרה.</a:t>
            </a:r>
          </a:p>
          <a:p>
            <a:r>
              <a:rPr lang="en-US" dirty="0" err="1">
                <a:sym typeface="Wingdings" panose="05000000000000000000" pitchFamily="2" charset="2"/>
              </a:rPr>
              <a:t>Glasgow_Coma_Scale</a:t>
            </a:r>
            <a:r>
              <a:rPr lang="en-US" dirty="0">
                <a:sym typeface="Wingdings" panose="05000000000000000000" pitchFamily="2" charset="2"/>
              </a:rPr>
              <a:t> is important since diabetics </a:t>
            </a:r>
            <a:r>
              <a:rPr lang="en-US" dirty="0" err="1">
                <a:sym typeface="Wingdings" panose="05000000000000000000" pitchFamily="2" charset="2"/>
              </a:rPr>
              <a:t>sympthoms</a:t>
            </a:r>
            <a:r>
              <a:rPr lang="en-US" dirty="0">
                <a:sym typeface="Wingdings" panose="05000000000000000000" pitchFamily="2" charset="2"/>
              </a:rPr>
              <a:t> includes in more serious effects confusion, a decreased level of consciousness..</a:t>
            </a:r>
          </a:p>
          <a:p>
            <a:r>
              <a:rPr lang="he-IL" dirty="0"/>
              <a:t>קיבלנו </a:t>
            </a:r>
            <a:r>
              <a:rPr lang="he-IL" dirty="0" err="1"/>
              <a:t>אפצ</a:t>
            </a:r>
            <a:r>
              <a:rPr lang="he-IL" dirty="0"/>
              <a:t>' (ניקוד) של 4 מצבים:1. ניקוד לגבי יכולת פתיחת העפעף, 2. ניקוד לפעולות המוטוריות , 3. רכיב ורבאלי, 4. אם היה ניתן בכלל לבצע את הבדיקות עקב מצב מורדם של המטופל. </a:t>
            </a:r>
          </a:p>
          <a:p>
            <a:r>
              <a:rPr lang="he-IL" dirty="0"/>
              <a:t>במקום שהמודל יצטרך להתמודד עם 4 רכיבים כאלו יצרתי פיצ'ר שסוכם את 1,2,3 לאחד (ואז ככל הניקוד יותר גבוה כך רמת ההכרה גרועה יותר), ואת 4 הורדתי.</a:t>
            </a:r>
          </a:p>
          <a:p>
            <a:r>
              <a:rPr lang="he-IL" dirty="0"/>
              <a:t>מדוע את 4 הורדתי? כי אם 1,2,3 לא נלקחו יהיה שם </a:t>
            </a:r>
            <a:r>
              <a:rPr lang="en-US" dirty="0"/>
              <a:t> NAN </a:t>
            </a:r>
            <a:r>
              <a:rPr lang="he-IL" dirty="0"/>
              <a:t>בשלושתם (בדקתי), אז הסכום שלהם ייתן  0 וזה שקול לתוצאה של 1 בעמודת של רכיב 4. אז למעשה רכיב 4 לא מוסיף לנו עוד אינפורמציה.</a:t>
            </a:r>
          </a:p>
          <a:p>
            <a:r>
              <a:rPr lang="he-IL" dirty="0"/>
              <a:t>2. </a:t>
            </a:r>
            <a:r>
              <a:rPr lang="en-US" dirty="0" err="1"/>
              <a:t>icu_id</a:t>
            </a:r>
            <a:r>
              <a:rPr lang="en-US" dirty="0"/>
              <a:t> =A unique identifier for the unit to which the patient was admitted</a:t>
            </a:r>
            <a:r>
              <a:rPr lang="he-IL" dirty="0"/>
              <a:t>. אז במקום זה ניתן את ה</a:t>
            </a:r>
            <a:r>
              <a:rPr lang="en-US" dirty="0"/>
              <a:t>frequency</a:t>
            </a:r>
            <a:r>
              <a:rPr lang="he-IL" dirty="0"/>
              <a:t> מכל הסט (בלוג)- הכוונה שאם יש קוד שחוזר על עצמו מעט מאוד פעמים מסך כל מהטופלים הפיצ'ר הזה יראה לנו כמה נדיר הוא. ולהיפך, אם הקוד חוזר מלא פעמים מכל הסט אז הערך שיהיה בפיצ'ר יראה כמה הקוד הזה נפוץ.</a:t>
            </a:r>
          </a:p>
          <a:p>
            <a:r>
              <a:rPr lang="he-IL" dirty="0"/>
              <a:t>3. עיגול וחלוקה לקבוצות של גובה, משקל, </a:t>
            </a:r>
            <a:r>
              <a:rPr lang="en-US" dirty="0" err="1"/>
              <a:t>bmi</a:t>
            </a:r>
            <a:r>
              <a:rPr lang="he-IL" dirty="0"/>
              <a:t>, וגלוקוז ממוצע(הפיצ'ר שיצרתי). זה חשוב מכמה סיבות: לפעמים יש טעויות במדידה אנושית של גובה, כיול של משקל שונה בין בתי חולים </a:t>
            </a:r>
            <a:r>
              <a:rPr lang="he-IL" dirty="0" err="1"/>
              <a:t>וכו</a:t>
            </a:r>
            <a:r>
              <a:rPr lang="he-IL" dirty="0"/>
              <a:t>'. ושוב , ההבדל בין בנאדם ששוקל 200.3 ק"ג לעומת 200.0 ק"ג הוא זניח, עדיף להתייחס אליהם כבעלי אותו </a:t>
            </a:r>
            <a:r>
              <a:rPr lang="he-IL" dirty="0" err="1"/>
              <a:t>ערך.או</a:t>
            </a:r>
            <a:r>
              <a:rPr lang="he-IL" dirty="0"/>
              <a:t> גיל 61 ו-63 זה הבדל זניח...</a:t>
            </a:r>
          </a:p>
          <a:p>
            <a:r>
              <a:rPr lang="he-IL" dirty="0"/>
              <a:t> 4. חישוב יחס מוכר :</a:t>
            </a:r>
          </a:p>
          <a:p>
            <a:r>
              <a:rPr lang="en-US" b="0" i="0" dirty="0">
                <a:solidFill>
                  <a:srgbClr val="202122"/>
                </a:solidFill>
                <a:effectLst/>
                <a:latin typeface="Arial" panose="020B0604020202020204" pitchFamily="34" charset="0"/>
              </a:rPr>
              <a:t>The ratio of </a:t>
            </a:r>
            <a:r>
              <a:rPr lang="en-US" b="0" i="0" u="none" strike="noStrike" dirty="0">
                <a:solidFill>
                  <a:srgbClr val="0645AD"/>
                </a:solidFill>
                <a:effectLst/>
                <a:latin typeface="Arial" panose="020B0604020202020204" pitchFamily="34" charset="0"/>
                <a:hlinkClick r:id="rId3" tooltip="Blood gas tension"/>
              </a:rPr>
              <a:t>partial pressure arterial oxygen</a:t>
            </a:r>
            <a:r>
              <a:rPr lang="en-US" b="0" i="0" dirty="0">
                <a:solidFill>
                  <a:srgbClr val="202122"/>
                </a:solidFill>
                <a:effectLst/>
                <a:latin typeface="Arial" panose="020B0604020202020204" pitchFamily="34" charset="0"/>
              </a:rPr>
              <a:t> and fraction of inspired oxygen, known as the </a:t>
            </a:r>
            <a:r>
              <a:rPr lang="en-US" b="0" i="0" u="none" strike="noStrike" dirty="0">
                <a:solidFill>
                  <a:srgbClr val="0645AD"/>
                </a:solidFill>
                <a:effectLst/>
                <a:latin typeface="Arial" panose="020B0604020202020204" pitchFamily="34" charset="0"/>
                <a:hlinkClick r:id="rId4" tooltip="Horowitz index"/>
              </a:rPr>
              <a:t>Horowitz index</a:t>
            </a:r>
            <a:r>
              <a:rPr lang="en-US" b="0" i="0" dirty="0">
                <a:solidFill>
                  <a:srgbClr val="202122"/>
                </a:solidFill>
                <a:effectLst/>
                <a:latin typeface="Arial" panose="020B0604020202020204" pitchFamily="34" charset="0"/>
              </a:rPr>
              <a:t> or </a:t>
            </a:r>
            <a:r>
              <a:rPr lang="en-US" b="0" i="1" dirty="0">
                <a:solidFill>
                  <a:srgbClr val="202122"/>
                </a:solidFill>
                <a:effectLst/>
                <a:latin typeface="Arial" panose="020B0604020202020204" pitchFamily="34" charset="0"/>
              </a:rPr>
              <a:t>Carrico index</a:t>
            </a:r>
            <a:r>
              <a:rPr lang="en-US" b="0" i="0" dirty="0">
                <a:solidFill>
                  <a:srgbClr val="202122"/>
                </a:solidFill>
                <a:effectLst/>
                <a:latin typeface="Arial" panose="020B0604020202020204" pitchFamily="34" charset="0"/>
              </a:rPr>
              <a:t>, is a comparison between the oxygen level in the blood and the oxygen concentration that is breathed. This helps to determine the degree of any problems with how the lungs transfer oxygen to the blood</a:t>
            </a:r>
            <a:endParaRPr lang="he-IL" b="0" i="0" dirty="0">
              <a:solidFill>
                <a:srgbClr val="202122"/>
              </a:solidFill>
              <a:effectLst/>
              <a:latin typeface="Arial" panose="020B0604020202020204" pitchFamily="34" charset="0"/>
            </a:endParaRPr>
          </a:p>
          <a:p>
            <a:r>
              <a:rPr lang="he-IL" b="0" i="0" dirty="0">
                <a:solidFill>
                  <a:srgbClr val="202122"/>
                </a:solidFill>
                <a:effectLst/>
                <a:latin typeface="Arial" panose="020B0604020202020204" pitchFamily="34" charset="0"/>
              </a:rPr>
              <a:t>5. כמו שהסברתי בשקפים הקודמים כל המשמעות של הקודים הרפואיים- עדיף לסדר את הקודים כך שנשמיט את הספרות אחרי הנקודה העשרונית שמציינים את התת מחלקה. </a:t>
            </a:r>
          </a:p>
          <a:p>
            <a:r>
              <a:rPr lang="he-IL" b="0" i="0" dirty="0">
                <a:solidFill>
                  <a:srgbClr val="202122"/>
                </a:solidFill>
                <a:effectLst/>
                <a:latin typeface="Arial" panose="020B0604020202020204" pitchFamily="34" charset="0"/>
              </a:rPr>
              <a:t>6. בחלק מהמטופלים היו החלפות בין ערכים מקסימליים למינימאליים, יצרתי פונקציה שעוברת על כל העמודות ומתקנת את זה. </a:t>
            </a:r>
          </a:p>
          <a:p>
            <a:r>
              <a:rPr lang="he-IL" b="0" i="0" dirty="0">
                <a:solidFill>
                  <a:srgbClr val="202122"/>
                </a:solidFill>
                <a:effectLst/>
                <a:latin typeface="Arial" panose="020B0604020202020204" pitchFamily="34" charset="0"/>
              </a:rPr>
              <a:t>7. במחלות רקע הופיעו הרבה סוגי סרטן, איגדתי את זה ל-יש\אין סרטן. פיצ'ר פחות חשוב...</a:t>
            </a:r>
          </a:p>
          <a:p>
            <a:r>
              <a:rPr lang="he-IL" b="0" i="0" dirty="0">
                <a:solidFill>
                  <a:srgbClr val="202122"/>
                </a:solidFill>
                <a:effectLst/>
                <a:latin typeface="Arial" panose="020B0604020202020204" pitchFamily="34" charset="0"/>
              </a:rPr>
              <a:t>8. פיצ'רים מאוד חשובים- אנחנו לוקחים כל מיני מדדים :</a:t>
            </a:r>
            <a:r>
              <a:rPr lang="en-US" b="0" i="0" dirty="0">
                <a:solidFill>
                  <a:srgbClr val="202122"/>
                </a:solidFill>
                <a:effectLst/>
                <a:latin typeface="Arial" panose="020B0604020202020204" pitchFamily="34" charset="0"/>
              </a:rPr>
              <a:t>'</a:t>
            </a:r>
            <a:r>
              <a:rPr lang="en-US" b="0" i="0" dirty="0" err="1">
                <a:solidFill>
                  <a:srgbClr val="202122"/>
                </a:solidFill>
                <a:effectLst/>
                <a:latin typeface="Arial" panose="020B0604020202020204" pitchFamily="34" charset="0"/>
              </a:rPr>
              <a:t>age_type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height_type</a:t>
            </a:r>
            <a:r>
              <a:rPr lang="en-US" b="0" i="0" dirty="0">
                <a:solidFill>
                  <a:srgbClr val="202122"/>
                </a:solidFill>
                <a:effectLst/>
                <a:latin typeface="Arial" panose="020B0604020202020204" pitchFamily="34" charset="0"/>
              </a:rPr>
              <a:t>',  'ethnicity', 'gender', '</a:t>
            </a:r>
            <a:r>
              <a:rPr lang="en-US" b="0" i="0" dirty="0" err="1">
                <a:solidFill>
                  <a:srgbClr val="202122"/>
                </a:solidFill>
                <a:effectLst/>
                <a:latin typeface="Arial" panose="020B0604020202020204" pitchFamily="34" charset="0"/>
              </a:rPr>
              <a:t>bmi_type</a:t>
            </a:r>
            <a:r>
              <a:rPr lang="en-US" b="0" i="0" dirty="0">
                <a:solidFill>
                  <a:srgbClr val="202122"/>
                </a:solidFill>
                <a:effectLst/>
                <a:latin typeface="Arial" panose="020B0604020202020204" pitchFamily="34" charset="0"/>
              </a:rPr>
              <a:t>'</a:t>
            </a:r>
            <a:r>
              <a:rPr lang="he-IL" b="0" i="0" dirty="0">
                <a:solidFill>
                  <a:srgbClr val="202122"/>
                </a:solidFill>
                <a:effectLst/>
                <a:latin typeface="Arial" panose="020B0604020202020204" pitchFamily="34" charset="0"/>
              </a:rPr>
              <a:t>, ויוצרים מכל זה ע"י פונקציית </a:t>
            </a:r>
            <a:r>
              <a:rPr lang="en-US" b="0" i="0" dirty="0">
                <a:solidFill>
                  <a:srgbClr val="202122"/>
                </a:solidFill>
                <a:effectLst/>
                <a:latin typeface="Arial" panose="020B0604020202020204" pitchFamily="34" charset="0"/>
              </a:rPr>
              <a:t>hash </a:t>
            </a:r>
            <a:r>
              <a:rPr lang="he-IL" b="0" i="0" dirty="0">
                <a:solidFill>
                  <a:srgbClr val="202122"/>
                </a:solidFill>
                <a:effectLst/>
                <a:latin typeface="Arial" panose="020B0604020202020204" pitchFamily="34" charset="0"/>
              </a:rPr>
              <a:t> פרופיל של סוג בנאדם (כל פרופיל זה מספר רציף מיוחד, כמו ת.ז למעשה). כעת מחלקים את כל הסט לקבוצות לפי אותו פרופיל ומסתכלים על ערכי הגלוקוז (לקחתי את הגלוקוז ביום המקסימלי מכל היום כי מכיל פחות </a:t>
            </a:r>
            <a:r>
              <a:rPr lang="en-US" b="0" i="0" dirty="0">
                <a:solidFill>
                  <a:srgbClr val="202122"/>
                </a:solidFill>
                <a:effectLst/>
                <a:latin typeface="Arial" panose="020B0604020202020204" pitchFamily="34" charset="0"/>
              </a:rPr>
              <a:t>nans</a:t>
            </a:r>
            <a:r>
              <a:rPr lang="he-IL" b="0" i="0" dirty="0">
                <a:solidFill>
                  <a:srgbClr val="202122"/>
                </a:solidFill>
                <a:effectLst/>
                <a:latin typeface="Arial" panose="020B0604020202020204" pitchFamily="34" charset="0"/>
              </a:rPr>
              <a:t>) ולוקחים את הממוצע של כל קבוצה וזה הפיצ'ר החדש. כל מטופל יקבל את הערך הממוצע של </a:t>
            </a:r>
            <a:r>
              <a:rPr lang="he-IL" b="0" i="0" dirty="0" err="1">
                <a:solidFill>
                  <a:srgbClr val="202122"/>
                </a:solidFill>
                <a:effectLst/>
                <a:latin typeface="Arial" panose="020B0604020202020204" pitchFamily="34" charset="0"/>
              </a:rPr>
              <a:t>הגקולוז</a:t>
            </a:r>
            <a:r>
              <a:rPr lang="he-IL" b="0" i="0" dirty="0">
                <a:solidFill>
                  <a:srgbClr val="202122"/>
                </a:solidFill>
                <a:effectLst/>
                <a:latin typeface="Arial" panose="020B0604020202020204" pitchFamily="34" charset="0"/>
              </a:rPr>
              <a:t> של אותה קבוצת פרופיל אליה </a:t>
            </a:r>
            <a:r>
              <a:rPr lang="he-IL" b="0" i="0" dirty="0" err="1">
                <a:solidFill>
                  <a:srgbClr val="202122"/>
                </a:solidFill>
                <a:effectLst/>
                <a:latin typeface="Arial" panose="020B0604020202020204" pitchFamily="34" charset="0"/>
              </a:rPr>
              <a:t>שוייך</a:t>
            </a:r>
            <a:r>
              <a:rPr lang="he-IL" b="0" i="0" dirty="0">
                <a:solidFill>
                  <a:srgbClr val="202122"/>
                </a:solidFill>
                <a:effectLst/>
                <a:latin typeface="Arial" panose="020B0604020202020204" pitchFamily="34" charset="0"/>
              </a:rPr>
              <a:t>. את אותו דבר עשיתי את ההפרש בין הגלוקוז מהממוצע הזה (אומר לי כמה הבנאדם חריג בערך הגלוקוז שלו משאר האנשים בקבוצת פרופיל) וגם סטיית תקן של הגלוקוז באותה קבוצת פרופיל. אותו דבר עשיתי גם לחלוקה לפי הקודים שמראים את סיבת האשפוז (3</a:t>
            </a:r>
            <a:r>
              <a:rPr lang="en-US" b="0" i="0" dirty="0">
                <a:solidFill>
                  <a:srgbClr val="202122"/>
                </a:solidFill>
                <a:effectLst/>
                <a:latin typeface="Arial" panose="020B0604020202020204" pitchFamily="34" charset="0"/>
              </a:rPr>
              <a:t>(j</a:t>
            </a:r>
            <a:r>
              <a:rPr lang="he-IL" b="0" i="0" dirty="0">
                <a:solidFill>
                  <a:srgbClr val="202122"/>
                </a:solidFill>
                <a:effectLst/>
                <a:latin typeface="Arial" panose="020B0604020202020204" pitchFamily="34" charset="0"/>
              </a:rPr>
              <a:t> במקום לפי הפרופיל.</a:t>
            </a:r>
            <a:endParaRPr lang="he-IL" dirty="0"/>
          </a:p>
          <a:p>
            <a:endParaRPr lang="he-IL" dirty="0"/>
          </a:p>
          <a:p>
            <a:r>
              <a:rPr lang="he-IL" dirty="0"/>
              <a:t> </a:t>
            </a: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21</a:t>
            </a:fld>
            <a:endParaRPr lang="he-IL"/>
          </a:p>
        </p:txBody>
      </p:sp>
    </p:spTree>
    <p:extLst>
      <p:ext uri="{BB962C8B-B14F-4D97-AF65-F5344CB8AC3E}">
        <p14:creationId xmlns:p14="http://schemas.microsoft.com/office/powerpoint/2010/main" val="3118457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0" i="0" dirty="0">
                <a:effectLst/>
                <a:latin typeface="Inter"/>
              </a:rPr>
              <a:t>קודם כל צריך להבין את ההבדל בין המשתנים.. הראשון זה כמו "גבר"\"אישה"... השני זה כמו "</a:t>
            </a:r>
            <a:r>
              <a:rPr lang="he-IL" b="0" i="0" dirty="0" err="1">
                <a:effectLst/>
                <a:latin typeface="Inter"/>
              </a:rPr>
              <a:t>ראשון","שני</a:t>
            </a:r>
            <a:r>
              <a:rPr lang="he-IL" b="0" i="0" dirty="0">
                <a:effectLst/>
                <a:latin typeface="Inter"/>
              </a:rPr>
              <a:t>", "שלישי"... </a:t>
            </a:r>
          </a:p>
          <a:p>
            <a:pPr algn="l" fontAlgn="base"/>
            <a:r>
              <a:rPr lang="en-US" b="1" dirty="0">
                <a:solidFill>
                  <a:srgbClr val="222222"/>
                </a:solidFill>
                <a:effectLst/>
                <a:latin typeface="Helvetica Neue"/>
              </a:rPr>
              <a:t>One-Hot Encoding</a:t>
            </a:r>
          </a:p>
          <a:p>
            <a:pPr algn="l" fontAlgn="base"/>
            <a:r>
              <a:rPr lang="en-US" b="0" dirty="0">
                <a:solidFill>
                  <a:srgbClr val="555555"/>
                </a:solidFill>
                <a:effectLst/>
                <a:latin typeface="Helvetica Neue"/>
              </a:rPr>
              <a:t>For categorical variables where no ordinal relationship exists, the integer encoding may not be enough, at best, or misleading to the model at worst</a:t>
            </a:r>
          </a:p>
          <a:p>
            <a:pPr algn="l" fontAlgn="base"/>
            <a:r>
              <a:rPr lang="en-US" b="0" i="0" dirty="0">
                <a:solidFill>
                  <a:srgbClr val="555555"/>
                </a:solidFill>
                <a:effectLst/>
                <a:latin typeface="Helvetica Neue"/>
              </a:rPr>
              <a:t>Forcing an ordinal relationship via an ordinal encoding and allowing the model to assume a natural ordering between categories may result in poor performance or unexpected results (predictions halfway between categories).</a:t>
            </a:r>
            <a:endParaRPr lang="he-IL" b="0" i="0" dirty="0">
              <a:solidFill>
                <a:srgbClr val="555555"/>
              </a:solidFill>
              <a:effectLst/>
              <a:latin typeface="Helvetica Neue"/>
            </a:endParaRPr>
          </a:p>
          <a:p>
            <a:pPr algn="l"/>
            <a:r>
              <a:rPr lang="en-US" b="0" i="0" dirty="0">
                <a:solidFill>
                  <a:srgbClr val="000000"/>
                </a:solidFill>
                <a:effectLst/>
                <a:latin typeface="Source Sans Pro" panose="020B0503030403020204" pitchFamily="34" charset="0"/>
              </a:rPr>
              <a:t>One drawback of one hot encoding is that they can lead to a huge increase in the dimensionality of the feature representations. For example, one hot encoding U.S. states adds 49 dimensions to </a:t>
            </a:r>
            <a:r>
              <a:rPr lang="en-US" b="0" i="0" dirty="0" err="1">
                <a:solidFill>
                  <a:srgbClr val="000000"/>
                </a:solidFill>
                <a:effectLst/>
                <a:latin typeface="Source Sans Pro" panose="020B0503030403020204" pitchFamily="34" charset="0"/>
              </a:rPr>
              <a:t>to</a:t>
            </a:r>
            <a:r>
              <a:rPr lang="en-US" b="0" i="0" dirty="0">
                <a:solidFill>
                  <a:srgbClr val="000000"/>
                </a:solidFill>
                <a:effectLst/>
                <a:latin typeface="Source Sans Pro" panose="020B0503030403020204" pitchFamily="34" charset="0"/>
              </a:rPr>
              <a:t> our feature representation.</a:t>
            </a:r>
          </a:p>
          <a:p>
            <a:pPr algn="l"/>
            <a:r>
              <a:rPr lang="en-US" b="1" i="0" dirty="0">
                <a:solidFill>
                  <a:srgbClr val="000000"/>
                </a:solidFill>
                <a:effectLst/>
                <a:latin typeface="Source Sans Pro" panose="020B0503030403020204" pitchFamily="34" charset="0"/>
              </a:rPr>
              <a:t>To understand why we don't need to perform one hot encoding for tree-based models, we need to refer back to the logic of tree-based algorithms. At the heart of the tree-based algorithm is a sub-algorithm that splits the samples into two bins by selecting a feature and a value. This splitting algorithm considers each of the features in turn, and for each feature selects the value of that feature that minimizes the impurity of the bins.</a:t>
            </a:r>
          </a:p>
          <a:p>
            <a:pPr algn="l"/>
            <a:r>
              <a:rPr lang="en-US" b="1" i="0" dirty="0">
                <a:solidFill>
                  <a:srgbClr val="000000"/>
                </a:solidFill>
                <a:effectLst/>
                <a:latin typeface="Source Sans Pro" panose="020B0503030403020204" pitchFamily="34" charset="0"/>
              </a:rPr>
              <a:t>This means tree-based models are essentially looking for places to split the data, they are not multiplying our inputs by weights</a:t>
            </a:r>
            <a:r>
              <a:rPr lang="en-US" b="0" i="0" dirty="0">
                <a:solidFill>
                  <a:srgbClr val="000000"/>
                </a:solidFill>
                <a:effectLst/>
                <a:latin typeface="Source Sans Pro" panose="020B0503030403020204" pitchFamily="34" charset="0"/>
              </a:rPr>
              <a:t>. In contrast, most other popular models (e.g., generalized linear models, neural networks) would interpret categorical variables such as red=1, blue=2 as blue is twice the amount of red, which is obviously not what we want.</a:t>
            </a:r>
            <a:endParaRPr lang="he-IL" b="0" i="0" dirty="0">
              <a:solidFill>
                <a:srgbClr val="000000"/>
              </a:solidFill>
              <a:effectLst/>
              <a:latin typeface="Source Sans Pro" panose="020B0503030403020204" pitchFamily="34" charset="0"/>
            </a:endParaRPr>
          </a:p>
          <a:p>
            <a:pPr algn="l"/>
            <a:r>
              <a:rPr lang="en-US" b="0" i="0" dirty="0">
                <a:solidFill>
                  <a:srgbClr val="000000"/>
                </a:solidFill>
                <a:effectLst/>
                <a:latin typeface="Source Sans Pro" panose="020B0503030403020204" pitchFamily="34" charset="0"/>
              </a:rPr>
              <a:t>One hot: </a:t>
            </a:r>
            <a:r>
              <a:rPr lang="en-US" sz="1200" dirty="0"/>
              <a:t>Requires more tree depth to achieve equivalent splits, very </a:t>
            </a:r>
            <a:r>
              <a:rPr lang="en-US" sz="1200" dirty="0" err="1"/>
              <a:t>slow.</a:t>
            </a:r>
            <a:r>
              <a:rPr lang="en-US" b="1" i="0" dirty="0" err="1">
                <a:solidFill>
                  <a:srgbClr val="212529"/>
                </a:solidFill>
                <a:effectLst/>
                <a:latin typeface="-apple-system"/>
              </a:rPr>
              <a:t>This</a:t>
            </a:r>
            <a:r>
              <a:rPr lang="en-US" b="1" i="0" dirty="0">
                <a:solidFill>
                  <a:srgbClr val="212529"/>
                </a:solidFill>
                <a:effectLst/>
                <a:latin typeface="-apple-system"/>
              </a:rPr>
              <a:t> is to be expected, since one-hot-encoding creates one additional feature per category value (for each categorical feature), and thus more split points need to be considered during fitting.</a:t>
            </a:r>
            <a:endParaRPr lang="he-IL" b="1" i="0" dirty="0">
              <a:solidFill>
                <a:srgbClr val="212529"/>
              </a:solidFill>
              <a:effectLst/>
              <a:latin typeface="-apple-system"/>
            </a:endParaRPr>
          </a:p>
          <a:p>
            <a:pPr algn="l"/>
            <a:endParaRPr lang="he-IL" b="1" i="0" dirty="0">
              <a:solidFill>
                <a:srgbClr val="212529"/>
              </a:solidFill>
              <a:effectLst/>
              <a:latin typeface="-apple-system"/>
            </a:endParaRPr>
          </a:p>
          <a:p>
            <a:pPr algn="l"/>
            <a:r>
              <a:rPr lang="en-US" b="1" i="0" dirty="0">
                <a:effectLst/>
                <a:latin typeface="Inter"/>
              </a:rPr>
              <a:t>target or mean encoding</a:t>
            </a:r>
            <a:r>
              <a:rPr lang="en-US" b="0" i="0" dirty="0">
                <a:effectLst/>
                <a:latin typeface="Inter"/>
              </a:rPr>
              <a:t>. The method entails replacing your categorical values by the average of your target values. For example, you can group by </a:t>
            </a:r>
            <a:r>
              <a:rPr lang="en-US" b="0" i="0" dirty="0" err="1">
                <a:effectLst/>
                <a:latin typeface="Inter"/>
              </a:rPr>
              <a:t>ethinicity</a:t>
            </a:r>
            <a:r>
              <a:rPr lang="en-US" b="0" i="0" dirty="0">
                <a:effectLst/>
                <a:latin typeface="Inter"/>
              </a:rPr>
              <a:t>, compute the proportion of diabetes by ethnicity and now use these statistics to replace the values in your </a:t>
            </a:r>
            <a:r>
              <a:rPr lang="en-US" b="0" i="0" dirty="0" err="1">
                <a:effectLst/>
                <a:latin typeface="Inter"/>
              </a:rPr>
              <a:t>ethinicity</a:t>
            </a:r>
            <a:r>
              <a:rPr lang="en-US" b="0" i="0" dirty="0">
                <a:effectLst/>
                <a:latin typeface="Inter"/>
              </a:rPr>
              <a:t> column.</a:t>
            </a:r>
          </a:p>
          <a:p>
            <a:pPr algn="l"/>
            <a:r>
              <a:rPr lang="en-US" b="1" i="0" dirty="0">
                <a:effectLst/>
                <a:latin typeface="Inter"/>
              </a:rPr>
              <a:t>Caution!!</a:t>
            </a:r>
            <a:r>
              <a:rPr lang="en-US" b="0" i="0" dirty="0">
                <a:effectLst/>
                <a:latin typeface="Inter"/>
              </a:rPr>
              <a:t> This can lead to overfitting, especially if there's high cardinality in your data (i.e. a lot of unique values and not much observations for each value). </a:t>
            </a:r>
          </a:p>
          <a:p>
            <a:pPr algn="l"/>
            <a:endParaRPr lang="he-IL" b="1" i="0" dirty="0">
              <a:solidFill>
                <a:srgbClr val="212529"/>
              </a:solidFill>
              <a:effectLst/>
              <a:latin typeface="-apple-system"/>
            </a:endParaRPr>
          </a:p>
          <a:p>
            <a:pPr algn="l"/>
            <a:endParaRPr lang="en-US" b="1" i="0" dirty="0">
              <a:solidFill>
                <a:srgbClr val="000000"/>
              </a:solidFill>
              <a:effectLst/>
              <a:latin typeface="Source Sans Pro" panose="020B0503030403020204" pitchFamily="34" charset="0"/>
            </a:endParaRPr>
          </a:p>
          <a:p>
            <a:pPr algn="l" fontAlgn="base"/>
            <a:endParaRPr lang="en-US" b="0" dirty="0">
              <a:solidFill>
                <a:srgbClr val="555555"/>
              </a:solidFill>
              <a:effectLst/>
              <a:latin typeface="Helvetica Neue"/>
            </a:endParaRPr>
          </a:p>
          <a:p>
            <a:endParaRPr lang="he-IL" b="0" i="0" dirty="0">
              <a:effectLst/>
              <a:latin typeface="Inter"/>
            </a:endParaRPr>
          </a:p>
          <a:p>
            <a:endParaRPr lang="en-US" b="0" i="0" dirty="0">
              <a:effectLst/>
              <a:latin typeface="Inter"/>
            </a:endParaRPr>
          </a:p>
          <a:p>
            <a:endParaRPr lang="en-US" dirty="0"/>
          </a:p>
          <a:p>
            <a:pPr algn="l"/>
            <a:r>
              <a:rPr lang="en-US" b="0" i="0" dirty="0">
                <a:effectLst/>
                <a:latin typeface="Inter"/>
              </a:rPr>
              <a:t>To run most machine learning algorithms, you have to feed it numerical columns, so if you have categorical features, you can </a:t>
            </a:r>
            <a:r>
              <a:rPr lang="en-US" b="0" i="0" dirty="0" err="1">
                <a:effectLst/>
                <a:latin typeface="Inter"/>
              </a:rPr>
              <a:t>dummify</a:t>
            </a:r>
            <a:r>
              <a:rPr lang="en-US" b="0" i="0" dirty="0">
                <a:effectLst/>
                <a:latin typeface="Inter"/>
              </a:rPr>
              <a:t> your data, but the problem with that approach is that you'll have an exploding number of features. Another approach is to use feature encoding techniques. One of these techniques is </a:t>
            </a:r>
            <a:r>
              <a:rPr lang="en-US" b="1" i="0" dirty="0">
                <a:effectLst/>
                <a:latin typeface="Inter"/>
              </a:rPr>
              <a:t>called target or mean encoding. </a:t>
            </a:r>
            <a:r>
              <a:rPr lang="en-US" b="0" i="0" dirty="0">
                <a:effectLst/>
                <a:latin typeface="Inter"/>
              </a:rPr>
              <a:t>The method entails replacing your categorical values by the average of your target values. For example, you can group by </a:t>
            </a:r>
            <a:r>
              <a:rPr lang="en-US" b="0" i="0" dirty="0" err="1">
                <a:effectLst/>
                <a:latin typeface="Inter"/>
              </a:rPr>
              <a:t>ethinicity</a:t>
            </a:r>
            <a:r>
              <a:rPr lang="en-US" b="0" i="0" dirty="0">
                <a:effectLst/>
                <a:latin typeface="Inter"/>
              </a:rPr>
              <a:t>, compute the proportion of diabetes by ethnicity and now use these statistics to replace the values in your </a:t>
            </a:r>
            <a:r>
              <a:rPr lang="en-US" b="0" i="0" dirty="0" err="1">
                <a:effectLst/>
                <a:latin typeface="Inter"/>
              </a:rPr>
              <a:t>ethinicity</a:t>
            </a:r>
            <a:r>
              <a:rPr lang="en-US" b="0" i="0" dirty="0">
                <a:effectLst/>
                <a:latin typeface="Inter"/>
              </a:rPr>
              <a:t> column.</a:t>
            </a:r>
          </a:p>
          <a:p>
            <a:pPr algn="l"/>
            <a:r>
              <a:rPr lang="en-US" b="1" i="0" dirty="0">
                <a:effectLst/>
                <a:latin typeface="Inter"/>
              </a:rPr>
              <a:t>Caution!!</a:t>
            </a:r>
            <a:r>
              <a:rPr lang="en-US" b="0" i="0" dirty="0">
                <a:effectLst/>
                <a:latin typeface="Inter"/>
              </a:rPr>
              <a:t> This can lead to overfitting, especially if there's high cardinality in your data (i.e. a lot of unique values and not much observations for each value). Intuitively, when we're using target encoding, we're replacing the categorical values by the "risk of diabetes", so this new encoding feature will then have these risk scores. However again, keep in mind that to reliable calculate these "risks", we'll need to have a lot of samples, otherwise, this can lead to poor estimations of these risks and lead to overfitting. Use this with caution.</a:t>
            </a:r>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22</a:t>
            </a:fld>
            <a:endParaRPr lang="he-IL"/>
          </a:p>
        </p:txBody>
      </p:sp>
    </p:spTree>
    <p:extLst>
      <p:ext uri="{BB962C8B-B14F-4D97-AF65-F5344CB8AC3E}">
        <p14:creationId xmlns:p14="http://schemas.microsoft.com/office/powerpoint/2010/main" val="1297188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solidFill>
                  <a:srgbClr val="212529"/>
                </a:solidFill>
                <a:effectLst/>
                <a:latin typeface="Mulish"/>
              </a:rPr>
              <a:t>With </a:t>
            </a:r>
            <a:r>
              <a:rPr lang="en-US" b="0" i="0" dirty="0" err="1">
                <a:solidFill>
                  <a:srgbClr val="212529"/>
                </a:solidFill>
                <a:effectLst/>
                <a:latin typeface="Mulish"/>
              </a:rPr>
              <a:t>LightGBM</a:t>
            </a:r>
            <a:r>
              <a:rPr lang="en-US" b="0" i="0" dirty="0">
                <a:solidFill>
                  <a:srgbClr val="212529"/>
                </a:solidFill>
                <a:effectLst/>
                <a:latin typeface="Mulish"/>
              </a:rPr>
              <a:t> you can run different types of Gradient Boosting methods</a:t>
            </a:r>
          </a:p>
          <a:p>
            <a:r>
              <a:rPr lang="he-IL" b="0" i="0" dirty="0">
                <a:solidFill>
                  <a:srgbClr val="212529"/>
                </a:solidFill>
                <a:effectLst/>
                <a:latin typeface="Mulish"/>
              </a:rPr>
              <a:t>באופן הכי פשטני האלגוריתם מתחיל מניחוש התחלתי של ההסתברות לחלות (בד"כ 0.5) ומחשב את השאריות (</a:t>
            </a:r>
            <a:r>
              <a:rPr lang="en-US" b="0" i="0" dirty="0">
                <a:solidFill>
                  <a:srgbClr val="212529"/>
                </a:solidFill>
                <a:effectLst/>
                <a:latin typeface="Mulish"/>
              </a:rPr>
              <a:t>residuals</a:t>
            </a:r>
            <a:r>
              <a:rPr lang="he-IL" b="0" i="0" dirty="0">
                <a:solidFill>
                  <a:srgbClr val="212529"/>
                </a:solidFill>
                <a:effectLst/>
                <a:latin typeface="Mulish"/>
              </a:rPr>
              <a:t>) בין הניחוש\פרדיקציה לערך האמיתי. </a:t>
            </a:r>
          </a:p>
          <a:p>
            <a:r>
              <a:rPr lang="he-IL" b="0" i="0" dirty="0">
                <a:solidFill>
                  <a:srgbClr val="212529"/>
                </a:solidFill>
                <a:effectLst/>
                <a:latin typeface="Mulish"/>
              </a:rPr>
              <a:t>אח"כ הוא בונה עץ החלטה שינבא את ה-</a:t>
            </a:r>
            <a:r>
              <a:rPr lang="en-US" b="0" i="0" dirty="0">
                <a:solidFill>
                  <a:srgbClr val="212529"/>
                </a:solidFill>
                <a:effectLst/>
                <a:latin typeface="Mulish"/>
              </a:rPr>
              <a:t>residuals</a:t>
            </a:r>
            <a:r>
              <a:rPr lang="he-IL" b="1" i="0" dirty="0">
                <a:solidFill>
                  <a:srgbClr val="212529"/>
                </a:solidFill>
                <a:effectLst/>
                <a:latin typeface="Mulish"/>
              </a:rPr>
              <a:t>, </a:t>
            </a:r>
            <a:r>
              <a:rPr lang="he-IL" b="0" i="0" dirty="0">
                <a:solidFill>
                  <a:srgbClr val="212529"/>
                </a:solidFill>
                <a:effectLst/>
                <a:latin typeface="Mulish"/>
              </a:rPr>
              <a:t>איך הוא בונה את העץ? הוא משנה כל פעם את ה-</a:t>
            </a:r>
            <a:r>
              <a:rPr lang="en-US" b="0" i="0" dirty="0">
                <a:solidFill>
                  <a:srgbClr val="212529"/>
                </a:solidFill>
                <a:effectLst/>
                <a:latin typeface="Mulish"/>
              </a:rPr>
              <a:t>threshold</a:t>
            </a:r>
            <a:r>
              <a:rPr lang="he-IL" b="0" i="0" dirty="0">
                <a:solidFill>
                  <a:srgbClr val="212529"/>
                </a:solidFill>
                <a:effectLst/>
                <a:latin typeface="Mulish"/>
              </a:rPr>
              <a:t> כך </a:t>
            </a:r>
            <a:r>
              <a:rPr lang="he-IL" b="0" i="0" dirty="0" err="1">
                <a:solidFill>
                  <a:srgbClr val="212529"/>
                </a:solidFill>
                <a:effectLst/>
                <a:latin typeface="Mulish"/>
              </a:rPr>
              <a:t>שיתן</a:t>
            </a:r>
            <a:r>
              <a:rPr lang="he-IL" b="0" i="0" dirty="0">
                <a:solidFill>
                  <a:srgbClr val="212529"/>
                </a:solidFill>
                <a:effectLst/>
                <a:latin typeface="Mulish"/>
              </a:rPr>
              <a:t> לו חלוקה ל</a:t>
            </a:r>
            <a:r>
              <a:rPr lang="en-US" b="0" i="0" dirty="0">
                <a:solidFill>
                  <a:srgbClr val="212529"/>
                </a:solidFill>
                <a:effectLst/>
                <a:latin typeface="Mulish"/>
              </a:rPr>
              <a:t>clusters</a:t>
            </a:r>
            <a:r>
              <a:rPr lang="he-IL" b="0" i="0" dirty="0">
                <a:solidFill>
                  <a:srgbClr val="212529"/>
                </a:solidFill>
                <a:effectLst/>
                <a:latin typeface="Mulish"/>
              </a:rPr>
              <a:t> הכי דומים (וכדי לקבוע את זה הוא מחשב </a:t>
            </a:r>
            <a:r>
              <a:rPr lang="en-US" b="0" i="0" dirty="0">
                <a:solidFill>
                  <a:srgbClr val="212529"/>
                </a:solidFill>
                <a:effectLst/>
                <a:latin typeface="Mulish"/>
              </a:rPr>
              <a:t>similarity score</a:t>
            </a:r>
            <a:r>
              <a:rPr lang="he-IL" b="0" i="0" dirty="0">
                <a:solidFill>
                  <a:srgbClr val="212529"/>
                </a:solidFill>
                <a:effectLst/>
                <a:latin typeface="Mulish"/>
              </a:rPr>
              <a:t>, ו</a:t>
            </a:r>
            <a:r>
              <a:rPr lang="en-US" b="0" i="0" dirty="0">
                <a:solidFill>
                  <a:srgbClr val="212529"/>
                </a:solidFill>
                <a:effectLst/>
                <a:latin typeface="Mulish"/>
              </a:rPr>
              <a:t>gain</a:t>
            </a:r>
            <a:r>
              <a:rPr lang="he-IL" b="0" i="0" dirty="0">
                <a:solidFill>
                  <a:srgbClr val="212529"/>
                </a:solidFill>
                <a:effectLst/>
                <a:latin typeface="Mulish"/>
              </a:rPr>
              <a:t> ו</a:t>
            </a:r>
            <a:r>
              <a:rPr lang="en-US" b="0" i="0" dirty="0">
                <a:solidFill>
                  <a:srgbClr val="212529"/>
                </a:solidFill>
                <a:effectLst/>
                <a:latin typeface="Mulish"/>
              </a:rPr>
              <a:t>output value</a:t>
            </a:r>
            <a:r>
              <a:rPr lang="he-IL" b="0" i="0" dirty="0">
                <a:solidFill>
                  <a:srgbClr val="212529"/>
                </a:solidFill>
                <a:effectLst/>
                <a:latin typeface="Mulish"/>
              </a:rPr>
              <a:t> שימזער לו את ה</a:t>
            </a:r>
            <a:r>
              <a:rPr lang="en-US" b="0" i="0" dirty="0">
                <a:solidFill>
                  <a:srgbClr val="212529"/>
                </a:solidFill>
                <a:effectLst/>
                <a:latin typeface="Mulish"/>
              </a:rPr>
              <a:t>loss </a:t>
            </a:r>
            <a:r>
              <a:rPr lang="en-US" b="0" i="0" dirty="0" err="1">
                <a:solidFill>
                  <a:srgbClr val="212529"/>
                </a:solidFill>
                <a:effectLst/>
                <a:latin typeface="Mulish"/>
              </a:rPr>
              <a:t>function+regularization</a:t>
            </a:r>
            <a:r>
              <a:rPr lang="he-IL" b="0" i="0" dirty="0">
                <a:solidFill>
                  <a:srgbClr val="212529"/>
                </a:solidFill>
                <a:effectLst/>
                <a:latin typeface="Mulish"/>
              </a:rPr>
              <a:t>). אחרי שהוא מסיים עם העץ הראשון הוא מחשב את הפרדיקציה (ההסתברות) כסכום של הניחוש ההתחלתי+ ה</a:t>
            </a:r>
            <a:r>
              <a:rPr lang="en-US" b="0" i="0" dirty="0">
                <a:solidFill>
                  <a:srgbClr val="212529"/>
                </a:solidFill>
                <a:effectLst/>
                <a:latin typeface="Mulish"/>
              </a:rPr>
              <a:t>output</a:t>
            </a:r>
            <a:r>
              <a:rPr lang="he-IL" b="0" i="0" dirty="0">
                <a:solidFill>
                  <a:srgbClr val="212529"/>
                </a:solidFill>
                <a:effectLst/>
                <a:latin typeface="Mulish"/>
              </a:rPr>
              <a:t> המתאים מהעץ (עם </a:t>
            </a:r>
            <a:r>
              <a:rPr lang="en-US" b="0" i="0" dirty="0">
                <a:solidFill>
                  <a:srgbClr val="212529"/>
                </a:solidFill>
                <a:effectLst/>
                <a:latin typeface="Mulish"/>
              </a:rPr>
              <a:t>scale </a:t>
            </a:r>
            <a:r>
              <a:rPr lang="he-IL" b="0" i="0" dirty="0">
                <a:solidFill>
                  <a:srgbClr val="212529"/>
                </a:solidFill>
                <a:effectLst/>
                <a:latin typeface="Mulish"/>
              </a:rPr>
              <a:t>כלשהו – </a:t>
            </a:r>
            <a:r>
              <a:rPr lang="en-US" b="0" i="0" dirty="0">
                <a:solidFill>
                  <a:srgbClr val="212529"/>
                </a:solidFill>
                <a:effectLst/>
                <a:latin typeface="Mulish"/>
              </a:rPr>
              <a:t>learning rate</a:t>
            </a:r>
            <a:r>
              <a:rPr lang="he-IL" b="0" i="0" dirty="0">
                <a:solidFill>
                  <a:srgbClr val="212529"/>
                </a:solidFill>
                <a:effectLst/>
                <a:latin typeface="Mulish"/>
              </a:rPr>
              <a:t>). </a:t>
            </a:r>
          </a:p>
          <a:p>
            <a:r>
              <a:rPr lang="he-IL" b="0" i="0" dirty="0" err="1">
                <a:solidFill>
                  <a:srgbClr val="212529"/>
                </a:solidFill>
                <a:effectLst/>
                <a:latin typeface="Mulish"/>
              </a:rPr>
              <a:t>אחכ</a:t>
            </a:r>
            <a:r>
              <a:rPr lang="he-IL" b="0" i="0" dirty="0">
                <a:solidFill>
                  <a:srgbClr val="212529"/>
                </a:solidFill>
                <a:effectLst/>
                <a:latin typeface="Mulish"/>
              </a:rPr>
              <a:t> ממשיך לעץ השני וחוזר על התהליך רק שהפעם הפרדיקציה הקודמת היא התוצאה מהעץ הקודם וכך הלאה לעוד עץ ועוד עץ, כל </a:t>
            </a:r>
            <a:r>
              <a:rPr lang="he-IL" b="0" i="0" dirty="0" err="1">
                <a:solidFill>
                  <a:srgbClr val="212529"/>
                </a:solidFill>
                <a:effectLst/>
                <a:latin typeface="Mulish"/>
              </a:rPr>
              <a:t>איטרציה</a:t>
            </a:r>
            <a:r>
              <a:rPr lang="he-IL" b="0" i="0" dirty="0">
                <a:solidFill>
                  <a:srgbClr val="212529"/>
                </a:solidFill>
                <a:effectLst/>
                <a:latin typeface="Mulish"/>
              </a:rPr>
              <a:t> כזו מקרבת אותנו בצעד קטן לערך האמיתי...</a:t>
            </a:r>
          </a:p>
          <a:p>
            <a:r>
              <a:rPr lang="he-IL" b="0" i="0" dirty="0">
                <a:solidFill>
                  <a:srgbClr val="212529"/>
                </a:solidFill>
                <a:effectLst/>
                <a:latin typeface="Mulish"/>
              </a:rPr>
              <a:t> </a:t>
            </a:r>
            <a:endParaRPr lang="en-US" b="1" i="0" dirty="0">
              <a:solidFill>
                <a:srgbClr val="212529"/>
              </a:solidFill>
              <a:effectLst/>
              <a:latin typeface="Mulish"/>
            </a:endParaRP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23</a:t>
            </a:fld>
            <a:endParaRPr lang="he-IL"/>
          </a:p>
        </p:txBody>
      </p:sp>
    </p:spTree>
    <p:extLst>
      <p:ext uri="{BB962C8B-B14F-4D97-AF65-F5344CB8AC3E}">
        <p14:creationId xmlns:p14="http://schemas.microsoft.com/office/powerpoint/2010/main" val="4180252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solidFill>
                  <a:srgbClr val="171717"/>
                </a:solidFill>
                <a:latin typeface="Segoe UI" panose="020B0502040204020203" pitchFamily="34" charset="0"/>
              </a:rPr>
              <a:t>‘Light GBM chooses the leaf with the maximum delta loss to grow and does not have to grow the whole level.</a:t>
            </a:r>
            <a:endParaRPr lang="he-IL" dirty="0">
              <a:solidFill>
                <a:srgbClr val="171717"/>
              </a:solidFill>
              <a:latin typeface="Segoe UI" panose="020B0502040204020203"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solidFill>
                  <a:srgbClr val="171717"/>
                </a:solidFill>
                <a:latin typeface="Segoe UI" panose="020B0502040204020203" pitchFamily="34" charset="0"/>
              </a:rPr>
              <a:t>ז"ת</a:t>
            </a:r>
            <a:r>
              <a:rPr lang="he-IL" dirty="0">
                <a:solidFill>
                  <a:srgbClr val="171717"/>
                </a:solidFill>
                <a:latin typeface="Segoe UI" panose="020B0502040204020203" pitchFamily="34" charset="0"/>
              </a:rPr>
              <a:t> הוא מפצל רק את העלים עם המקסימום </a:t>
            </a:r>
            <a:r>
              <a:rPr lang="en-US" dirty="0">
                <a:solidFill>
                  <a:srgbClr val="171717"/>
                </a:solidFill>
                <a:latin typeface="Segoe UI" panose="020B0502040204020203" pitchFamily="34" charset="0"/>
              </a:rPr>
              <a:t>loss </a:t>
            </a:r>
            <a:r>
              <a:rPr lang="he-IL" dirty="0">
                <a:solidFill>
                  <a:srgbClr val="171717"/>
                </a:solidFill>
                <a:latin typeface="Segoe UI" panose="020B0502040204020203" pitchFamily="34" charset="0"/>
              </a:rPr>
              <a:t>, כלומר </a:t>
            </a:r>
            <a:r>
              <a:rPr lang="he-IL" dirty="0" err="1">
                <a:solidFill>
                  <a:srgbClr val="171717"/>
                </a:solidFill>
                <a:latin typeface="Segoe UI" panose="020B0502040204020203" pitchFamily="34" charset="0"/>
              </a:rPr>
              <a:t>שהפרדיקציות</a:t>
            </a:r>
            <a:r>
              <a:rPr lang="he-IL" dirty="0">
                <a:solidFill>
                  <a:srgbClr val="171717"/>
                </a:solidFill>
                <a:latin typeface="Segoe UI" panose="020B0502040204020203" pitchFamily="34" charset="0"/>
              </a:rPr>
              <a:t> רחוקות יותר </a:t>
            </a:r>
            <a:r>
              <a:rPr lang="he-IL" dirty="0" err="1">
                <a:solidFill>
                  <a:srgbClr val="171717"/>
                </a:solidFill>
                <a:latin typeface="Segoe UI" panose="020B0502040204020203" pitchFamily="34" charset="0"/>
              </a:rPr>
              <a:t>מהטרגט</a:t>
            </a:r>
            <a:r>
              <a:rPr lang="he-IL" dirty="0">
                <a:solidFill>
                  <a:srgbClr val="171717"/>
                </a:solidFill>
                <a:latin typeface="Segoe UI" panose="020B0502040204020203" pitchFamily="34" charset="0"/>
              </a:rPr>
              <a:t> ונדרשת עוד עבודה כדי להקטין את ה</a:t>
            </a:r>
            <a:r>
              <a:rPr lang="en-US" dirty="0">
                <a:solidFill>
                  <a:srgbClr val="171717"/>
                </a:solidFill>
                <a:latin typeface="Segoe UI" panose="020B0502040204020203" pitchFamily="34" charset="0"/>
              </a:rPr>
              <a:t>loss</a:t>
            </a:r>
            <a:r>
              <a:rPr lang="he-IL" dirty="0">
                <a:solidFill>
                  <a:srgbClr val="171717"/>
                </a:solidFill>
                <a:latin typeface="Segoe UI" panose="020B0502040204020203" pitchFamily="34" charset="0"/>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solidFill>
                <a:srgbClr val="171717"/>
              </a:solidFill>
              <a:latin typeface="Segoe UI" panose="020B0502040204020203" pitchFamily="34" charset="0"/>
            </a:endParaRPr>
          </a:p>
          <a:p>
            <a:endParaRPr lang="he-IL" b="1" i="0" dirty="0">
              <a:solidFill>
                <a:srgbClr val="212529"/>
              </a:solidFill>
              <a:effectLst/>
              <a:latin typeface="Mulish"/>
            </a:endParaRPr>
          </a:p>
          <a:p>
            <a:r>
              <a:rPr lang="en-US" b="0" i="0" dirty="0">
                <a:solidFill>
                  <a:srgbClr val="212529"/>
                </a:solidFill>
                <a:effectLst/>
                <a:latin typeface="Mulish"/>
              </a:rPr>
              <a:t>Overfitting</a:t>
            </a:r>
            <a:r>
              <a:rPr lang="he-IL" b="0" i="0" dirty="0">
                <a:solidFill>
                  <a:srgbClr val="212529"/>
                </a:solidFill>
                <a:effectLst/>
                <a:latin typeface="Mulish"/>
              </a:rPr>
              <a:t> זה מושג חשוב שאסביר בהמשך.</a:t>
            </a:r>
          </a:p>
          <a:p>
            <a:endParaRPr lang="he-IL" b="0" i="0" dirty="0">
              <a:solidFill>
                <a:srgbClr val="212529"/>
              </a:solidFill>
              <a:effectLst/>
              <a:latin typeface="Mulish"/>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solidFill>
                <a:srgbClr val="171717"/>
              </a:solidFill>
              <a:latin typeface="Segoe UI" panose="020B0502040204020203"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 Light GBM is prefixed as ‘Light’ because of its </a:t>
            </a:r>
            <a:r>
              <a:rPr lang="en-US" b="1" i="0" dirty="0">
                <a:solidFill>
                  <a:srgbClr val="292929"/>
                </a:solidFill>
                <a:effectLst/>
                <a:latin typeface="charter"/>
              </a:rPr>
              <a:t>high speed. </a:t>
            </a:r>
            <a:r>
              <a:rPr lang="en-US" b="0" i="0" dirty="0">
                <a:solidFill>
                  <a:srgbClr val="292929"/>
                </a:solidFill>
                <a:effectLst/>
                <a:latin typeface="charter"/>
              </a:rPr>
              <a:t>Light GBM can </a:t>
            </a:r>
            <a:r>
              <a:rPr lang="en-US" b="1" i="0" dirty="0">
                <a:solidFill>
                  <a:srgbClr val="292929"/>
                </a:solidFill>
                <a:effectLst/>
                <a:latin typeface="charter"/>
              </a:rPr>
              <a:t>handle the large size</a:t>
            </a:r>
            <a:r>
              <a:rPr lang="en-US" b="0" i="0" dirty="0">
                <a:solidFill>
                  <a:srgbClr val="292929"/>
                </a:solidFill>
                <a:effectLst/>
                <a:latin typeface="charter"/>
              </a:rPr>
              <a:t> of data and </a:t>
            </a:r>
            <a:r>
              <a:rPr lang="en-US" b="1" i="0" dirty="0">
                <a:solidFill>
                  <a:srgbClr val="292929"/>
                </a:solidFill>
                <a:effectLst/>
                <a:latin typeface="charter"/>
              </a:rPr>
              <a:t>takes lower memory to run</a:t>
            </a:r>
            <a:r>
              <a:rPr lang="en-US" b="0" i="0" dirty="0">
                <a:solidFill>
                  <a:srgbClr val="292929"/>
                </a:solidFill>
                <a:effectLst/>
                <a:latin typeface="charter"/>
              </a:rPr>
              <a:t>.</a:t>
            </a:r>
            <a:endParaRPr lang="he-IL" b="0" i="0" dirty="0">
              <a:solidFill>
                <a:srgbClr val="292929"/>
              </a:solidFill>
              <a:effectLst/>
              <a:latin typeface="charter"/>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b="1" i="0" dirty="0">
                <a:solidFill>
                  <a:srgbClr val="292929"/>
                </a:solidFill>
                <a:effectLst/>
                <a:latin typeface="charter"/>
              </a:rPr>
              <a:t>focuses on accuracy of results</a:t>
            </a:r>
            <a:r>
              <a:rPr lang="en-US" b="0" i="0" dirty="0">
                <a:solidFill>
                  <a:srgbClr val="292929"/>
                </a:solidFill>
                <a:effectLst/>
                <a:latin typeface="charter"/>
              </a:rPr>
              <a:t>.</a:t>
            </a:r>
            <a:endParaRPr lang="en-US" b="1" i="0" dirty="0">
              <a:solidFill>
                <a:srgbClr val="212529"/>
              </a:solidFill>
              <a:effectLst/>
              <a:latin typeface="Mulish"/>
            </a:endParaRPr>
          </a:p>
          <a:p>
            <a:endParaRPr lang="en-US" b="0" i="0" dirty="0">
              <a:solidFill>
                <a:srgbClr val="212529"/>
              </a:solidFill>
              <a:effectLst/>
              <a:latin typeface="Mulish"/>
            </a:endParaRP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24</a:t>
            </a:fld>
            <a:endParaRPr lang="he-IL"/>
          </a:p>
        </p:txBody>
      </p:sp>
    </p:spTree>
    <p:extLst>
      <p:ext uri="{BB962C8B-B14F-4D97-AF65-F5344CB8AC3E}">
        <p14:creationId xmlns:p14="http://schemas.microsoft.com/office/powerpoint/2010/main" val="2580085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solidFill>
                  <a:srgbClr val="171717"/>
                </a:solidFill>
                <a:effectLst/>
                <a:latin typeface="Segoe UI" panose="020B0502040204020203" pitchFamily="34" charset="0"/>
              </a:rPr>
              <a:t>A key challenge in training boosted decision trees is the computational cost of </a:t>
            </a:r>
            <a:r>
              <a:rPr lang="en-US" b="1" i="0" dirty="0">
                <a:solidFill>
                  <a:srgbClr val="171717"/>
                </a:solidFill>
                <a:effectLst/>
                <a:latin typeface="Segoe UI" panose="020B0502040204020203" pitchFamily="34" charset="0"/>
              </a:rPr>
              <a:t>finding the best split for each leaf</a:t>
            </a:r>
            <a:r>
              <a:rPr lang="en-US" b="0" i="0" dirty="0">
                <a:solidFill>
                  <a:srgbClr val="171717"/>
                </a:solidFill>
                <a:effectLst/>
                <a:latin typeface="Segoe UI" panose="020B0502040204020203" pitchFamily="34" charset="0"/>
              </a:rPr>
              <a:t>. Conventional techniques find the exact split for each leaf, and require scanning through all the data in each iteration. A different approach approximates the split by building histograms of the features. That way, the algorithm doesn’t need to evaluate every single value of the features to compute the split, but only the bins of the histogram, which are bounded. This approach turns out to be much </a:t>
            </a:r>
            <a:r>
              <a:rPr lang="en-US" b="1" i="0" dirty="0">
                <a:solidFill>
                  <a:srgbClr val="171717"/>
                </a:solidFill>
                <a:effectLst/>
                <a:latin typeface="Segoe UI" panose="020B0502040204020203" pitchFamily="34" charset="0"/>
              </a:rPr>
              <a:t>more efficient for large datasets</a:t>
            </a:r>
            <a:r>
              <a:rPr lang="en-US" b="0" i="0" dirty="0">
                <a:solidFill>
                  <a:srgbClr val="171717"/>
                </a:solidFill>
                <a:effectLst/>
                <a:latin typeface="Segoe UI" panose="020B0502040204020203" pitchFamily="34" charset="0"/>
              </a:rPr>
              <a:t>, without adversely affecting accuracy.</a:t>
            </a:r>
            <a:endParaRPr lang="he-IL" b="0" i="0" dirty="0">
              <a:solidFill>
                <a:srgbClr val="171717"/>
              </a:solidFill>
              <a:effectLst/>
              <a:latin typeface="Segoe UI" panose="020B0502040204020203" pitchFamily="34" charset="0"/>
            </a:endParaRPr>
          </a:p>
          <a:p>
            <a:endParaRPr lang="he-IL" b="0" i="0" dirty="0">
              <a:solidFill>
                <a:srgbClr val="171717"/>
              </a:solidFill>
              <a:effectLst/>
              <a:latin typeface="Segoe UI" panose="020B0502040204020203" pitchFamily="34" charset="0"/>
            </a:endParaRPr>
          </a:p>
          <a:p>
            <a:r>
              <a:rPr lang="he-IL" b="0" i="0" dirty="0">
                <a:solidFill>
                  <a:srgbClr val="212529"/>
                </a:solidFill>
                <a:effectLst/>
                <a:latin typeface="Mulish"/>
              </a:rPr>
              <a:t> כשהאלגוריתם צריך לבחור סף (</a:t>
            </a:r>
            <a:r>
              <a:rPr lang="en-US" b="0" i="0" dirty="0">
                <a:solidFill>
                  <a:srgbClr val="212529"/>
                </a:solidFill>
                <a:effectLst/>
                <a:latin typeface="Mulish"/>
              </a:rPr>
              <a:t> (threshold</a:t>
            </a:r>
            <a:r>
              <a:rPr lang="he-IL" b="0" i="0" dirty="0">
                <a:solidFill>
                  <a:srgbClr val="212529"/>
                </a:solidFill>
                <a:effectLst/>
                <a:latin typeface="Mulish"/>
              </a:rPr>
              <a:t>שיפצל לו לקבוצות את </a:t>
            </a:r>
            <a:r>
              <a:rPr lang="he-IL" b="0" i="0" dirty="0" err="1">
                <a:solidFill>
                  <a:srgbClr val="212529"/>
                </a:solidFill>
                <a:effectLst/>
                <a:latin typeface="Mulish"/>
              </a:rPr>
              <a:t>הדאטא</a:t>
            </a:r>
            <a:r>
              <a:rPr lang="he-IL" b="0" i="0" dirty="0">
                <a:solidFill>
                  <a:srgbClr val="212529"/>
                </a:solidFill>
                <a:effectLst/>
                <a:latin typeface="Mulish"/>
              </a:rPr>
              <a:t> בכל עלה\שורש הוא לוקח כל פעם את הממוצע בין כל 2 נקודות, וכל פעם בונה עץ ומזיז את הסף לנקודות הבאות... וזאת דוגמא רק לפיצ'ר אחד, כשיש </a:t>
            </a:r>
            <a:r>
              <a:rPr lang="he-IL" b="0" i="0" dirty="0" err="1">
                <a:solidFill>
                  <a:srgbClr val="212529"/>
                </a:solidFill>
                <a:effectLst/>
                <a:latin typeface="Mulish"/>
              </a:rPr>
              <a:t>דאטא</a:t>
            </a:r>
            <a:r>
              <a:rPr lang="he-IL" b="0" i="0" dirty="0">
                <a:solidFill>
                  <a:srgbClr val="212529"/>
                </a:solidFill>
                <a:effectLst/>
                <a:latin typeface="Mulish"/>
              </a:rPr>
              <a:t> סט גדול ו\או הרבה פיצ'רים אז זה לוקח מלא זמן. </a:t>
            </a:r>
          </a:p>
          <a:p>
            <a:r>
              <a:rPr lang="he-IL" b="0" i="0" dirty="0">
                <a:solidFill>
                  <a:srgbClr val="212529"/>
                </a:solidFill>
                <a:effectLst/>
                <a:latin typeface="Mulish"/>
              </a:rPr>
              <a:t>הפתרון זה לחלק את </a:t>
            </a:r>
            <a:r>
              <a:rPr lang="he-IL" b="0" i="0" dirty="0" err="1">
                <a:solidFill>
                  <a:srgbClr val="212529"/>
                </a:solidFill>
                <a:effectLst/>
                <a:latin typeface="Mulish"/>
              </a:rPr>
              <a:t>הדאטא</a:t>
            </a:r>
            <a:r>
              <a:rPr lang="he-IL" b="0" i="0" dirty="0">
                <a:solidFill>
                  <a:srgbClr val="212529"/>
                </a:solidFill>
                <a:effectLst/>
                <a:latin typeface="Mulish"/>
              </a:rPr>
              <a:t> למספר </a:t>
            </a:r>
            <a:r>
              <a:rPr lang="en-US" b="0" i="0" dirty="0">
                <a:solidFill>
                  <a:srgbClr val="212529"/>
                </a:solidFill>
                <a:effectLst/>
                <a:latin typeface="Mulish"/>
              </a:rPr>
              <a:t>bins </a:t>
            </a:r>
            <a:r>
              <a:rPr lang="he-IL" b="0" i="0" dirty="0">
                <a:solidFill>
                  <a:srgbClr val="212529"/>
                </a:solidFill>
                <a:effectLst/>
                <a:latin typeface="Mulish"/>
              </a:rPr>
              <a:t> \ </a:t>
            </a:r>
            <a:r>
              <a:rPr lang="en-US" b="0" i="0" dirty="0">
                <a:solidFill>
                  <a:srgbClr val="212529"/>
                </a:solidFill>
                <a:effectLst/>
                <a:latin typeface="Mulish"/>
              </a:rPr>
              <a:t>quantiles</a:t>
            </a:r>
            <a:r>
              <a:rPr lang="he-IL" b="0" i="0" dirty="0">
                <a:solidFill>
                  <a:srgbClr val="212529"/>
                </a:solidFill>
                <a:effectLst/>
                <a:latin typeface="Mulish"/>
              </a:rPr>
              <a:t>(</a:t>
            </a:r>
            <a:r>
              <a:rPr lang="he-IL" b="0" i="0" dirty="0" err="1">
                <a:solidFill>
                  <a:srgbClr val="212529"/>
                </a:solidFill>
                <a:effectLst/>
                <a:latin typeface="Mulish"/>
              </a:rPr>
              <a:t>דיסקריטיזציה</a:t>
            </a:r>
            <a:r>
              <a:rPr lang="he-IL" b="0" i="0" dirty="0">
                <a:solidFill>
                  <a:srgbClr val="212529"/>
                </a:solidFill>
                <a:effectLst/>
                <a:latin typeface="Mulish"/>
              </a:rPr>
              <a:t>), כך שבכל </a:t>
            </a:r>
            <a:r>
              <a:rPr lang="he-IL" b="0" i="0" dirty="0" err="1">
                <a:solidFill>
                  <a:srgbClr val="212529"/>
                </a:solidFill>
                <a:effectLst/>
                <a:latin typeface="Mulish"/>
              </a:rPr>
              <a:t>איטרציה</a:t>
            </a:r>
            <a:r>
              <a:rPr lang="he-IL" b="0" i="0" dirty="0">
                <a:solidFill>
                  <a:srgbClr val="212529"/>
                </a:solidFill>
                <a:effectLst/>
                <a:latin typeface="Mulish"/>
              </a:rPr>
              <a:t> (עץ שבונים) האלגוריתם ירוץ רק על ה</a:t>
            </a:r>
            <a:r>
              <a:rPr lang="en-US" b="0" i="0" dirty="0">
                <a:solidFill>
                  <a:srgbClr val="212529"/>
                </a:solidFill>
                <a:effectLst/>
                <a:latin typeface="Mulish"/>
              </a:rPr>
              <a:t>bins</a:t>
            </a:r>
            <a:r>
              <a:rPr lang="he-IL" b="0" i="0" dirty="0">
                <a:solidFill>
                  <a:srgbClr val="212529"/>
                </a:solidFill>
                <a:effectLst/>
                <a:latin typeface="Mulish"/>
              </a:rPr>
              <a:t> כפוטנציאל לסף ולא כל </a:t>
            </a:r>
            <a:r>
              <a:rPr lang="he-IL" b="0" i="0" dirty="0" err="1">
                <a:solidFill>
                  <a:srgbClr val="212529"/>
                </a:solidFill>
                <a:effectLst/>
                <a:latin typeface="Mulish"/>
              </a:rPr>
              <a:t>כל</a:t>
            </a:r>
            <a:r>
              <a:rPr lang="he-IL" b="0" i="0" dirty="0">
                <a:solidFill>
                  <a:srgbClr val="212529"/>
                </a:solidFill>
                <a:effectLst/>
                <a:latin typeface="Mulish"/>
              </a:rPr>
              <a:t> </a:t>
            </a:r>
            <a:r>
              <a:rPr lang="he-IL" b="0" i="0" dirty="0" err="1">
                <a:solidFill>
                  <a:srgbClr val="212529"/>
                </a:solidFill>
                <a:effectLst/>
                <a:latin typeface="Mulish"/>
              </a:rPr>
              <a:t>הדאטא</a:t>
            </a:r>
            <a:r>
              <a:rPr lang="he-IL" b="0" i="0" dirty="0">
                <a:solidFill>
                  <a:srgbClr val="212529"/>
                </a:solidFill>
                <a:effectLst/>
                <a:latin typeface="Mulish"/>
              </a:rPr>
              <a:t>. ניתן לקבוע ידנית את הכמות של </a:t>
            </a:r>
            <a:r>
              <a:rPr lang="he-IL" b="0" i="0" dirty="0" err="1">
                <a:solidFill>
                  <a:srgbClr val="212529"/>
                </a:solidFill>
                <a:effectLst/>
                <a:latin typeface="Mulish"/>
              </a:rPr>
              <a:t>דאטא</a:t>
            </a:r>
            <a:r>
              <a:rPr lang="he-IL" b="0" i="0" dirty="0">
                <a:solidFill>
                  <a:srgbClr val="212529"/>
                </a:solidFill>
                <a:effectLst/>
                <a:latin typeface="Mulish"/>
              </a:rPr>
              <a:t> שתהיה בכל חלוקה, ככל שיהיו יותר בינים- האלגוריתם יהיה יותר איטי אבל יותר </a:t>
            </a:r>
            <a:r>
              <a:rPr lang="he-IL" b="0" i="0" dirty="0" err="1">
                <a:solidFill>
                  <a:srgbClr val="212529"/>
                </a:solidFill>
                <a:effectLst/>
                <a:latin typeface="Mulish"/>
              </a:rPr>
              <a:t>מדוייק</a:t>
            </a:r>
            <a:r>
              <a:rPr lang="he-IL" b="0" i="0" dirty="0">
                <a:solidFill>
                  <a:srgbClr val="212529"/>
                </a:solidFill>
                <a:effectLst/>
                <a:latin typeface="Mulish"/>
              </a:rPr>
              <a:t>. </a:t>
            </a: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25</a:t>
            </a:fld>
            <a:endParaRPr lang="he-IL"/>
          </a:p>
        </p:txBody>
      </p:sp>
    </p:spTree>
    <p:extLst>
      <p:ext uri="{BB962C8B-B14F-4D97-AF65-F5344CB8AC3E}">
        <p14:creationId xmlns:p14="http://schemas.microsoft.com/office/powerpoint/2010/main" val="4199989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buFont typeface="Arial" panose="020B0604020202020204" pitchFamily="34" charset="0"/>
              <a:buNone/>
            </a:pPr>
            <a:r>
              <a:rPr lang="en-US" b="0" i="0" dirty="0">
                <a:solidFill>
                  <a:srgbClr val="24292E"/>
                </a:solidFill>
                <a:effectLst/>
                <a:latin typeface="-apple-system"/>
              </a:rPr>
              <a:t>CPU=central processing unit.</a:t>
            </a:r>
          </a:p>
          <a:p>
            <a:pPr algn="l">
              <a:buFont typeface="Arial" panose="020B0604020202020204" pitchFamily="34" charset="0"/>
              <a:buNone/>
            </a:pPr>
            <a:r>
              <a:rPr lang="he-IL" b="0" i="0" dirty="0">
                <a:solidFill>
                  <a:srgbClr val="24292E"/>
                </a:solidFill>
                <a:effectLst/>
                <a:latin typeface="-apple-system"/>
              </a:rPr>
              <a:t>ל</a:t>
            </a:r>
            <a:r>
              <a:rPr lang="en-US" b="0" i="0" dirty="0" err="1">
                <a:solidFill>
                  <a:srgbClr val="24292E"/>
                </a:solidFill>
                <a:effectLst/>
                <a:latin typeface="-apple-system"/>
              </a:rPr>
              <a:t>cpu</a:t>
            </a:r>
            <a:r>
              <a:rPr lang="en-US" b="0" i="0" dirty="0">
                <a:solidFill>
                  <a:srgbClr val="24292E"/>
                </a:solidFill>
                <a:effectLst/>
                <a:latin typeface="-apple-system"/>
              </a:rPr>
              <a:t> </a:t>
            </a:r>
            <a:r>
              <a:rPr lang="he-IL" b="0" i="0" dirty="0">
                <a:solidFill>
                  <a:srgbClr val="24292E"/>
                </a:solidFill>
                <a:effectLst/>
                <a:latin typeface="-apple-system"/>
              </a:rPr>
              <a:t>יש </a:t>
            </a:r>
            <a:r>
              <a:rPr lang="en-US" b="0" i="0" dirty="0">
                <a:solidFill>
                  <a:srgbClr val="24292E"/>
                </a:solidFill>
                <a:effectLst/>
                <a:latin typeface="-apple-system"/>
              </a:rPr>
              <a:t>cache memory</a:t>
            </a:r>
            <a:r>
              <a:rPr lang="he-IL" b="0" i="0" dirty="0">
                <a:solidFill>
                  <a:srgbClr val="24292E"/>
                </a:solidFill>
                <a:effectLst/>
                <a:latin typeface="-apple-system"/>
              </a:rPr>
              <a:t> שהוא יכול להשתמש בזיכרון הזה באופן מאוד מהיר, אז אם נרצה אלגוריתם שעובד מהר נרצה למקסם את היכולת שלו </a:t>
            </a:r>
            <a:r>
              <a:rPr lang="he-IL" b="0" i="0" dirty="0" err="1">
                <a:solidFill>
                  <a:srgbClr val="24292E"/>
                </a:solidFill>
                <a:effectLst/>
                <a:latin typeface="-apple-system"/>
              </a:rPr>
              <a:t>להתשמש</a:t>
            </a:r>
            <a:r>
              <a:rPr lang="he-IL" b="0" i="0" dirty="0">
                <a:solidFill>
                  <a:srgbClr val="24292E"/>
                </a:solidFill>
                <a:effectLst/>
                <a:latin typeface="-apple-system"/>
              </a:rPr>
              <a:t> בזיכרון הזה. זה מה שהאלגוריתם הזה עושה, הוא יכול לשמור שם את החישובים שלו</a:t>
            </a:r>
          </a:p>
          <a:p>
            <a:pPr algn="l">
              <a:buFont typeface="Arial" panose="020B0604020202020204" pitchFamily="34" charset="0"/>
              <a:buNone/>
            </a:pPr>
            <a:r>
              <a:rPr lang="he-IL" b="0" i="0" dirty="0">
                <a:solidFill>
                  <a:srgbClr val="24292E"/>
                </a:solidFill>
                <a:effectLst/>
                <a:latin typeface="-apple-system"/>
              </a:rPr>
              <a:t>ואם אין לו מקום והוא יכול לשמור על שאר הזיכרונות. ואם אין מקום גם שם אז הוא יכול ע"י </a:t>
            </a:r>
            <a:r>
              <a:rPr lang="en-US" b="0" i="0" dirty="0">
                <a:solidFill>
                  <a:srgbClr val="24292E"/>
                </a:solidFill>
                <a:effectLst/>
                <a:latin typeface="-apple-system"/>
              </a:rPr>
              <a:t>compressing the data</a:t>
            </a:r>
            <a:r>
              <a:rPr lang="he-IL" b="0" i="0" dirty="0">
                <a:solidFill>
                  <a:srgbClr val="24292E"/>
                </a:solidFill>
                <a:effectLst/>
                <a:latin typeface="-apple-system"/>
              </a:rPr>
              <a:t> ולמזער את הפעולות על ה</a:t>
            </a:r>
            <a:r>
              <a:rPr lang="en-US" b="0" i="0" dirty="0">
                <a:solidFill>
                  <a:srgbClr val="24292E"/>
                </a:solidFill>
                <a:effectLst/>
                <a:latin typeface="-apple-system"/>
              </a:rPr>
              <a:t>hard drive</a:t>
            </a:r>
            <a:r>
              <a:rPr lang="he-IL" b="0" i="0" dirty="0">
                <a:solidFill>
                  <a:srgbClr val="24292E"/>
                </a:solidFill>
                <a:effectLst/>
                <a:latin typeface="-apple-system"/>
              </a:rPr>
              <a:t> או לשמור על כמה </a:t>
            </a:r>
            <a:r>
              <a:rPr lang="en-US" b="0" i="0" dirty="0">
                <a:solidFill>
                  <a:srgbClr val="24292E"/>
                </a:solidFill>
                <a:effectLst/>
                <a:latin typeface="-apple-system"/>
              </a:rPr>
              <a:t>hard drive </a:t>
            </a:r>
            <a:r>
              <a:rPr lang="he-IL" b="0" i="0" dirty="0">
                <a:solidFill>
                  <a:srgbClr val="24292E"/>
                </a:solidFill>
                <a:effectLst/>
                <a:latin typeface="-apple-system"/>
              </a:rPr>
              <a:t>אם יש.</a:t>
            </a:r>
          </a:p>
          <a:p>
            <a:pPr algn="l">
              <a:buFont typeface="Arial" panose="020B0604020202020204" pitchFamily="34" charset="0"/>
              <a:buNone/>
            </a:pPr>
            <a:endParaRPr lang="he-IL" b="0" i="0" dirty="0">
              <a:solidFill>
                <a:srgbClr val="24292E"/>
              </a:solidFill>
              <a:effectLst/>
              <a:latin typeface="-apple-system"/>
            </a:endParaRPr>
          </a:p>
          <a:p>
            <a:pPr algn="l">
              <a:buFont typeface="Arial" panose="020B0604020202020204" pitchFamily="34" charset="0"/>
              <a:buNone/>
            </a:pPr>
            <a:r>
              <a:rPr lang="he-IL" b="0" i="0" dirty="0">
                <a:solidFill>
                  <a:srgbClr val="24292E"/>
                </a:solidFill>
                <a:effectLst/>
                <a:latin typeface="-apple-system"/>
              </a:rPr>
              <a:t>ב</a:t>
            </a:r>
            <a:r>
              <a:rPr lang="en-US" b="0" i="0" dirty="0">
                <a:solidFill>
                  <a:srgbClr val="24292E"/>
                </a:solidFill>
                <a:effectLst/>
                <a:latin typeface="-apple-system"/>
              </a:rPr>
              <a:t>parallel learning </a:t>
            </a:r>
            <a:r>
              <a:rPr lang="he-IL" b="0" i="0" dirty="0">
                <a:solidFill>
                  <a:srgbClr val="24292E"/>
                </a:solidFill>
                <a:effectLst/>
                <a:latin typeface="-apple-system"/>
              </a:rPr>
              <a:t> אפשר לפצל את </a:t>
            </a:r>
            <a:r>
              <a:rPr lang="he-IL" b="0" i="0" dirty="0" err="1">
                <a:solidFill>
                  <a:srgbClr val="24292E"/>
                </a:solidFill>
                <a:effectLst/>
                <a:latin typeface="-apple-system"/>
              </a:rPr>
              <a:t>הדאטא</a:t>
            </a:r>
            <a:r>
              <a:rPr lang="he-IL" b="0" i="0" dirty="0">
                <a:solidFill>
                  <a:srgbClr val="24292E"/>
                </a:solidFill>
                <a:effectLst/>
                <a:latin typeface="-apple-system"/>
              </a:rPr>
              <a:t> לכמה מחשבים ואח"כ לאחד </a:t>
            </a:r>
            <a:r>
              <a:rPr lang="he-IL" b="0" i="0" dirty="0" err="1">
                <a:solidFill>
                  <a:srgbClr val="24292E"/>
                </a:solidFill>
                <a:effectLst/>
                <a:latin typeface="-apple-system"/>
              </a:rPr>
              <a:t>בינהן</a:t>
            </a:r>
            <a:endParaRPr lang="he-IL" b="0" i="0" dirty="0">
              <a:solidFill>
                <a:srgbClr val="24292E"/>
              </a:solidFill>
              <a:effectLst/>
              <a:latin typeface="-apple-system"/>
            </a:endParaRPr>
          </a:p>
          <a:p>
            <a:pPr algn="l">
              <a:buFont typeface="Arial" panose="020B0604020202020204" pitchFamily="34" charset="0"/>
              <a:buNone/>
            </a:pPr>
            <a:endParaRPr lang="he-IL" b="0" i="0" dirty="0">
              <a:solidFill>
                <a:srgbClr val="24292E"/>
              </a:solidFill>
              <a:effectLst/>
              <a:latin typeface="-apple-system"/>
            </a:endParaRPr>
          </a:p>
          <a:p>
            <a:pPr algn="l">
              <a:buFont typeface="Arial" panose="020B0604020202020204" pitchFamily="34" charset="0"/>
              <a:buNone/>
            </a:pPr>
            <a:r>
              <a:rPr lang="en-US" b="0" i="0" dirty="0">
                <a:solidFill>
                  <a:srgbClr val="24292E"/>
                </a:solidFill>
                <a:effectLst/>
                <a:latin typeface="-apple-system"/>
              </a:rPr>
              <a:t>https://lightgbm.readthedocs.io/en/latest/Features.html#optimal-split-for-categorical-features</a:t>
            </a:r>
            <a:r>
              <a:rPr lang="he-IL" b="0" i="0" dirty="0">
                <a:solidFill>
                  <a:srgbClr val="24292E"/>
                </a:solidFill>
                <a:effectLst/>
                <a:latin typeface="-apple-system"/>
              </a:rPr>
              <a:t>  .</a:t>
            </a:r>
            <a:endParaRPr lang="en-US" b="0" i="0" dirty="0">
              <a:solidFill>
                <a:srgbClr val="24292E"/>
              </a:solidFill>
              <a:effectLst/>
              <a:latin typeface="-apple-system"/>
            </a:endParaRPr>
          </a:p>
          <a:p>
            <a:endParaRPr lang="he-IL" b="0" i="0" dirty="0">
              <a:solidFill>
                <a:srgbClr val="212529"/>
              </a:solidFill>
              <a:effectLst/>
              <a:latin typeface="Mulish"/>
            </a:endParaRP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26</a:t>
            </a:fld>
            <a:endParaRPr lang="he-IL"/>
          </a:p>
        </p:txBody>
      </p:sp>
    </p:spTree>
    <p:extLst>
      <p:ext uri="{BB962C8B-B14F-4D97-AF65-F5344CB8AC3E}">
        <p14:creationId xmlns:p14="http://schemas.microsoft.com/office/powerpoint/2010/main" val="2926557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0" i="0" dirty="0">
                <a:solidFill>
                  <a:srgbClr val="212529"/>
                </a:solidFill>
                <a:effectLst/>
                <a:latin typeface="Mulish"/>
              </a:rPr>
              <a:t>אפשר להשתמש רק בחלק מה</a:t>
            </a:r>
            <a:r>
              <a:rPr lang="en-US" b="0" i="0" dirty="0">
                <a:solidFill>
                  <a:srgbClr val="212529"/>
                </a:solidFill>
                <a:effectLst/>
                <a:latin typeface="Mulish"/>
              </a:rPr>
              <a:t>records</a:t>
            </a:r>
            <a:r>
              <a:rPr lang="he-IL" b="0" i="0" dirty="0">
                <a:solidFill>
                  <a:srgbClr val="212529"/>
                </a:solidFill>
                <a:effectLst/>
                <a:latin typeface="Mulish"/>
              </a:rPr>
              <a:t> בכל </a:t>
            </a:r>
            <a:r>
              <a:rPr lang="he-IL" b="0" i="0" dirty="0" err="1">
                <a:solidFill>
                  <a:srgbClr val="212529"/>
                </a:solidFill>
                <a:effectLst/>
                <a:latin typeface="Mulish"/>
              </a:rPr>
              <a:t>איטרציה</a:t>
            </a:r>
            <a:r>
              <a:rPr lang="he-IL" b="0" i="0" dirty="0">
                <a:solidFill>
                  <a:srgbClr val="212529"/>
                </a:solidFill>
                <a:effectLst/>
                <a:latin typeface="Mulish"/>
              </a:rPr>
              <a:t> (בכל עץ) ולקבוע איזה אחוז זה יהיה מכל </a:t>
            </a:r>
            <a:r>
              <a:rPr lang="he-IL" b="0" i="0" dirty="0" err="1">
                <a:solidFill>
                  <a:srgbClr val="212529"/>
                </a:solidFill>
                <a:effectLst/>
                <a:latin typeface="Mulish"/>
              </a:rPr>
              <a:t>הדאטא</a:t>
            </a:r>
            <a:r>
              <a:rPr lang="he-IL" b="0" i="0" dirty="0">
                <a:solidFill>
                  <a:srgbClr val="212529"/>
                </a:solidFill>
                <a:effectLst/>
                <a:latin typeface="Mulish"/>
              </a:rPr>
              <a:t> סט.</a:t>
            </a:r>
          </a:p>
          <a:p>
            <a:r>
              <a:rPr lang="he-IL" b="0" i="0" dirty="0">
                <a:solidFill>
                  <a:srgbClr val="212529"/>
                </a:solidFill>
                <a:effectLst/>
                <a:latin typeface="Mulish"/>
              </a:rPr>
              <a:t>ואפשר גם לקבוע כמה פיצ'רים ישמשו לכל </a:t>
            </a:r>
            <a:r>
              <a:rPr lang="he-IL" b="0" i="0" dirty="0" err="1">
                <a:solidFill>
                  <a:srgbClr val="212529"/>
                </a:solidFill>
                <a:effectLst/>
                <a:latin typeface="Mulish"/>
              </a:rPr>
              <a:t>איטרציה</a:t>
            </a:r>
            <a:r>
              <a:rPr lang="he-IL" b="0" i="0" dirty="0">
                <a:solidFill>
                  <a:srgbClr val="212529"/>
                </a:solidFill>
                <a:effectLst/>
                <a:latin typeface="Mulish"/>
              </a:rPr>
              <a:t> . </a:t>
            </a: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27</a:t>
            </a:fld>
            <a:endParaRPr lang="he-IL"/>
          </a:p>
        </p:txBody>
      </p:sp>
    </p:spTree>
    <p:extLst>
      <p:ext uri="{BB962C8B-B14F-4D97-AF65-F5344CB8AC3E}">
        <p14:creationId xmlns:p14="http://schemas.microsoft.com/office/powerpoint/2010/main" val="2378665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למודל יש מלא פרמטרים שמשפיעים על ביצועי המודל ושיש לנו  יכולת לקבוע אותם אז חשוב להבין מה המשמעות שלהם.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באופן כללי </a:t>
            </a:r>
            <a:r>
              <a:rPr lang="en-US" b="0" i="0" dirty="0">
                <a:solidFill>
                  <a:srgbClr val="212529"/>
                </a:solidFill>
                <a:effectLst/>
                <a:latin typeface="Mulish"/>
              </a:rPr>
              <a:t>regularization</a:t>
            </a:r>
            <a:r>
              <a:rPr lang="he-IL" b="0" i="0" dirty="0">
                <a:solidFill>
                  <a:srgbClr val="212529"/>
                </a:solidFill>
                <a:effectLst/>
                <a:latin typeface="Mulish"/>
              </a:rPr>
              <a:t> בא "להילחם" ב</a:t>
            </a:r>
            <a:r>
              <a:rPr lang="en-US" b="0" i="0" dirty="0">
                <a:solidFill>
                  <a:srgbClr val="212529"/>
                </a:solidFill>
                <a:effectLst/>
                <a:latin typeface="Mulish"/>
              </a:rPr>
              <a:t>overfitting </a:t>
            </a:r>
            <a:r>
              <a:rPr lang="he-IL" b="0" i="0" dirty="0">
                <a:solidFill>
                  <a:srgbClr val="212529"/>
                </a:solidFill>
                <a:effectLst/>
                <a:latin typeface="Mulish"/>
              </a:rPr>
              <a:t>, זה נכון גם למודלים אחרים. מה זה למעשה </a:t>
            </a:r>
            <a:r>
              <a:rPr lang="en-US" b="0" i="0" dirty="0">
                <a:solidFill>
                  <a:srgbClr val="212529"/>
                </a:solidFill>
                <a:effectLst/>
                <a:latin typeface="Mulish"/>
              </a:rPr>
              <a:t>overfitting</a:t>
            </a:r>
            <a:r>
              <a:rPr lang="he-IL" b="0" i="0" dirty="0">
                <a:solidFill>
                  <a:srgbClr val="212529"/>
                </a:solidFill>
                <a:effectLst/>
                <a:latin typeface="Mulish"/>
              </a:rPr>
              <a:t>? זה שהמודל שלנו עובד מותאם יותר מידי טוב            ל-</a:t>
            </a:r>
            <a:r>
              <a:rPr lang="en-US" b="0" i="0" dirty="0">
                <a:solidFill>
                  <a:srgbClr val="212529"/>
                </a:solidFill>
                <a:effectLst/>
                <a:latin typeface="Mulish"/>
              </a:rPr>
              <a:t> training set</a:t>
            </a:r>
            <a:r>
              <a:rPr lang="he-IL" b="0" i="0" dirty="0">
                <a:solidFill>
                  <a:srgbClr val="212529"/>
                </a:solidFill>
                <a:effectLst/>
                <a:latin typeface="Mulish"/>
              </a:rPr>
              <a:t>. ואז כשמוסיפים למודל נקודות חדשות (מה </a:t>
            </a:r>
            <a:r>
              <a:rPr lang="en-US" b="0" i="0" dirty="0">
                <a:solidFill>
                  <a:srgbClr val="212529"/>
                </a:solidFill>
                <a:effectLst/>
                <a:latin typeface="Mulish"/>
              </a:rPr>
              <a:t>(test set</a:t>
            </a:r>
            <a:r>
              <a:rPr lang="he-IL" b="0" i="0" dirty="0">
                <a:solidFill>
                  <a:srgbClr val="212529"/>
                </a:solidFill>
                <a:effectLst/>
                <a:latin typeface="Mulish"/>
              </a:rPr>
              <a:t> אז המודל לא ידע לסווג את ה</a:t>
            </a:r>
            <a:r>
              <a:rPr lang="en-US" b="0" i="0" dirty="0">
                <a:solidFill>
                  <a:srgbClr val="212529"/>
                </a:solidFill>
                <a:effectLst/>
                <a:latin typeface="Mulish"/>
              </a:rPr>
              <a:t>samples</a:t>
            </a:r>
            <a:r>
              <a:rPr lang="he-IL" b="0" i="0" dirty="0">
                <a:solidFill>
                  <a:srgbClr val="212529"/>
                </a:solidFill>
                <a:effectLst/>
                <a:latin typeface="Mulish"/>
              </a:rPr>
              <a:t> טוב.</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הפתרון לזה זה להוסיף פרמטרים, (ולכל מודל אם יש לו אז הפרמטרים הם אחרים), שהמטרה שלהם זה מעט "לקלקל" את התוצאה, להפוך אותה לפחות רגישה </a:t>
            </a:r>
            <a:r>
              <a:rPr lang="he-IL" b="0" i="0" dirty="0" err="1">
                <a:solidFill>
                  <a:srgbClr val="212529"/>
                </a:solidFill>
                <a:effectLst/>
                <a:latin typeface="Mulish"/>
              </a:rPr>
              <a:t>לדאטא</a:t>
            </a:r>
            <a:r>
              <a:rPr lang="he-IL" b="0" i="0" dirty="0">
                <a:solidFill>
                  <a:srgbClr val="212529"/>
                </a:solidFill>
                <a:effectLst/>
                <a:latin typeface="Mulish"/>
              </a:rPr>
              <a:t> מה</a:t>
            </a:r>
            <a:r>
              <a:rPr lang="en-US" b="0" i="0" dirty="0">
                <a:solidFill>
                  <a:srgbClr val="212529"/>
                </a:solidFill>
                <a:effectLst/>
                <a:latin typeface="Mulish"/>
              </a:rPr>
              <a:t>train dataset</a:t>
            </a:r>
            <a:r>
              <a:rPr lang="he-IL" b="0" i="0" dirty="0">
                <a:solidFill>
                  <a:srgbClr val="212529"/>
                </a:solidFill>
                <a:effectLst/>
                <a:latin typeface="Mulish"/>
              </a:rPr>
              <a:t>, אבל שיכולה להתאים </a:t>
            </a:r>
            <a:r>
              <a:rPr lang="he-IL" b="0" i="0" dirty="0" err="1">
                <a:solidFill>
                  <a:srgbClr val="212529"/>
                </a:solidFill>
                <a:effectLst/>
                <a:latin typeface="Mulish"/>
              </a:rPr>
              <a:t>לדאטא</a:t>
            </a:r>
            <a:r>
              <a:rPr lang="he-IL" b="0" i="0" dirty="0">
                <a:solidFill>
                  <a:srgbClr val="212529"/>
                </a:solidFill>
                <a:effectLst/>
                <a:latin typeface="Mulish"/>
              </a:rPr>
              <a:t> שקצת שונה מהסט האימון.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 </a:t>
            </a:r>
            <a:r>
              <a:rPr lang="he-IL" b="0" i="0" dirty="0" err="1">
                <a:solidFill>
                  <a:srgbClr val="212529"/>
                </a:solidFill>
                <a:effectLst/>
                <a:latin typeface="Mulish"/>
              </a:rPr>
              <a:t>למבדא</a:t>
            </a:r>
            <a:r>
              <a:rPr lang="he-IL" b="0" i="0" dirty="0">
                <a:solidFill>
                  <a:srgbClr val="212529"/>
                </a:solidFill>
                <a:effectLst/>
                <a:latin typeface="Mulish"/>
              </a:rPr>
              <a:t>. לא אכנס לחישובים אבל כשמגדירים על ערך חיובי זה גורם לכך יקטעו ענפים מהעץ (אז יהיו פחות חלוקה לתת קבוצות).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אז ככל שהעץ שלנו יהיה עם יותר עלים בתחתית המודל יהיה יותר </a:t>
            </a:r>
            <a:r>
              <a:rPr lang="he-IL" b="0" i="0" dirty="0" err="1">
                <a:solidFill>
                  <a:srgbClr val="212529"/>
                </a:solidFill>
                <a:effectLst/>
                <a:latin typeface="Mulish"/>
              </a:rPr>
              <a:t>מדוייק</a:t>
            </a:r>
            <a:r>
              <a:rPr lang="he-IL" b="0" i="0" dirty="0">
                <a:solidFill>
                  <a:srgbClr val="212529"/>
                </a:solidFill>
                <a:effectLst/>
                <a:latin typeface="Mulish"/>
              </a:rPr>
              <a:t> אבל יכול לגרום ל</a:t>
            </a:r>
            <a:r>
              <a:rPr lang="en-US" b="0" i="0" dirty="0">
                <a:solidFill>
                  <a:srgbClr val="212529"/>
                </a:solidFill>
                <a:effectLst/>
                <a:latin typeface="Mulish"/>
              </a:rPr>
              <a:t>Overfitting</a:t>
            </a:r>
            <a:r>
              <a:rPr lang="he-IL" b="0" i="0" dirty="0">
                <a:solidFill>
                  <a:srgbClr val="212529"/>
                </a:solidFill>
                <a:effectLst/>
                <a:latin typeface="Mulish"/>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 מספר העלים תלוי גם בעומק העץ- נשים לב שבכלל האופן שהמודל בונה את העץ, הוא יהיה יותר עמוק-&gt; </a:t>
            </a:r>
            <a:r>
              <a:rPr lang="en-US" b="0" i="0" dirty="0">
                <a:solidFill>
                  <a:srgbClr val="212529"/>
                </a:solidFill>
                <a:effectLst/>
                <a:latin typeface="Mulish"/>
              </a:rPr>
              <a:t>overfitting</a:t>
            </a:r>
            <a:endParaRPr lang="he-IL" b="0" i="0" dirty="0">
              <a:solidFill>
                <a:srgbClr val="212529"/>
              </a:solidFill>
              <a:effectLst/>
              <a:latin typeface="Mulish"/>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-אפשר לתת סוג של כלל עצירה למתי להפסיק לפצל ענפים (כשהרווח מזה מגיע למינימום).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-מספר העצים\</a:t>
            </a:r>
            <a:r>
              <a:rPr lang="he-IL" b="0" i="0" dirty="0" err="1">
                <a:solidFill>
                  <a:srgbClr val="212529"/>
                </a:solidFill>
                <a:effectLst/>
                <a:latin typeface="Mulish"/>
              </a:rPr>
              <a:t>איטרציות</a:t>
            </a:r>
            <a:r>
              <a:rPr lang="he-IL" b="0" i="0" dirty="0">
                <a:solidFill>
                  <a:srgbClr val="212529"/>
                </a:solidFill>
                <a:effectLst/>
                <a:latin typeface="Mulish"/>
              </a:rPr>
              <a:t> הכולל, יותר עצים=יותר דיוק, אבל יותר זמן ואפשרות ל</a:t>
            </a:r>
            <a:r>
              <a:rPr lang="en-US" b="0" i="0" dirty="0">
                <a:solidFill>
                  <a:srgbClr val="212529"/>
                </a:solidFill>
                <a:effectLst/>
                <a:latin typeface="Mulish"/>
              </a:rPr>
              <a:t>overfitting</a:t>
            </a:r>
            <a:r>
              <a:rPr lang="he-IL" b="0" i="0" dirty="0">
                <a:solidFill>
                  <a:srgbClr val="212529"/>
                </a:solidFill>
                <a:effectLst/>
                <a:latin typeface="Mulish"/>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i="0" dirty="0">
              <a:solidFill>
                <a:srgbClr val="212529"/>
              </a:solidFill>
              <a:effectLst/>
              <a:latin typeface="Mulish"/>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כמובן שיש פרמטרים נוספים למודל שקשורים לדברים אחרים שדיברתי עליהם כבר, אבל לא אכנס לזה עכשיו. מה שחשוב לדעת זה איך קובעים את הפרמטרים? הדרך הכי יעילה זה לעשות </a:t>
            </a:r>
            <a:r>
              <a:rPr lang="en-US" sz="1200" b="1" dirty="0"/>
              <a:t>Parameter Tuning </a:t>
            </a:r>
            <a:endParaRPr lang="he-IL" b="0" i="0" dirty="0">
              <a:solidFill>
                <a:srgbClr val="212529"/>
              </a:solidFill>
              <a:effectLst/>
              <a:latin typeface="Mulish"/>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i="0" dirty="0">
              <a:solidFill>
                <a:srgbClr val="212529"/>
              </a:solidFill>
              <a:effectLst/>
              <a:latin typeface="Mulish"/>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i="0" dirty="0">
              <a:solidFill>
                <a:srgbClr val="212529"/>
              </a:solidFill>
              <a:effectLst/>
              <a:latin typeface="Mulish"/>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b="0" i="0" dirty="0">
                <a:solidFill>
                  <a:srgbClr val="212529"/>
                </a:solidFill>
                <a:effectLst/>
                <a:latin typeface="Mulish"/>
              </a:rPr>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i="0" dirty="0">
              <a:solidFill>
                <a:srgbClr val="212529"/>
              </a:solidFill>
              <a:effectLst/>
              <a:latin typeface="Mulish"/>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i="0" dirty="0">
              <a:solidFill>
                <a:srgbClr val="212529"/>
              </a:solidFill>
              <a:effectLst/>
              <a:latin typeface="Mulish"/>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latin typeface="Mulish"/>
            </a:endParaRP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28</a:t>
            </a:fld>
            <a:endParaRPr lang="he-IL"/>
          </a:p>
        </p:txBody>
      </p:sp>
    </p:spTree>
    <p:extLst>
      <p:ext uri="{BB962C8B-B14F-4D97-AF65-F5344CB8AC3E}">
        <p14:creationId xmlns:p14="http://schemas.microsoft.com/office/powerpoint/2010/main" val="2608537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b="0" i="0" dirty="0">
                <a:solidFill>
                  <a:srgbClr val="212529"/>
                </a:solidFill>
                <a:effectLst/>
                <a:latin typeface="-apple-system"/>
              </a:rPr>
              <a:t>Learning the parameters of a prediction function and testing it on the same data is a methodological mistake: a model that would just repeat the labels of the samples that it has just seen would have a perfect score but would fail to predict anything useful on yet-unseen data. This situation is called </a:t>
            </a:r>
            <a:r>
              <a:rPr lang="en-US" b="1" i="0" dirty="0">
                <a:solidFill>
                  <a:srgbClr val="212529"/>
                </a:solidFill>
                <a:effectLst/>
                <a:latin typeface="-apple-system"/>
              </a:rPr>
              <a:t>overfitting</a:t>
            </a:r>
            <a:r>
              <a:rPr lang="en-US" b="0" i="0" dirty="0">
                <a:solidFill>
                  <a:srgbClr val="212529"/>
                </a:solidFill>
                <a:effectLst/>
                <a:latin typeface="-apple-system"/>
              </a:rPr>
              <a:t>. To avoid it, it is common practice when performing a (supervised) machine learning experiment to hold out part of the available data as a </a:t>
            </a:r>
            <a:r>
              <a:rPr lang="en-US" b="1" i="0" dirty="0">
                <a:solidFill>
                  <a:srgbClr val="212529"/>
                </a:solidFill>
                <a:effectLst/>
                <a:latin typeface="-apple-system"/>
              </a:rPr>
              <a:t>test set</a:t>
            </a:r>
            <a:r>
              <a:rPr lang="en-US" b="0" i="0" dirty="0">
                <a:solidFill>
                  <a:srgbClr val="212529"/>
                </a:solidFill>
                <a:effectLst/>
                <a:latin typeface="-apple-system"/>
              </a:rPr>
              <a:t> </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another part of the dataset can be held out as a so-called “validation set”: training proceeds on the training set, after which evaluation is done on the validation set, and when the experiment seems to be successful, final evaluation can be done on the test set.</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In the basic approach, called </a:t>
            </a:r>
            <a:r>
              <a:rPr lang="en-US" b="0" i="1" dirty="0">
                <a:solidFill>
                  <a:srgbClr val="212529"/>
                </a:solidFill>
                <a:effectLst/>
                <a:latin typeface="-apple-system"/>
              </a:rPr>
              <a:t>k</a:t>
            </a:r>
            <a:r>
              <a:rPr lang="en-US" b="0" i="0" dirty="0">
                <a:solidFill>
                  <a:srgbClr val="212529"/>
                </a:solidFill>
                <a:effectLst/>
                <a:latin typeface="-apple-system"/>
              </a:rPr>
              <a:t>-fold CV, the training set is split into </a:t>
            </a:r>
            <a:r>
              <a:rPr lang="en-US" b="0" i="1" dirty="0">
                <a:solidFill>
                  <a:srgbClr val="212529"/>
                </a:solidFill>
                <a:effectLst/>
                <a:latin typeface="-apple-system"/>
              </a:rPr>
              <a:t>k</a:t>
            </a:r>
            <a:r>
              <a:rPr lang="en-US" b="0" i="0" dirty="0">
                <a:solidFill>
                  <a:srgbClr val="212529"/>
                </a:solidFill>
                <a:effectLst/>
                <a:latin typeface="-apple-system"/>
              </a:rPr>
              <a:t> smaller sets.  The following procedure is followed for each of the </a:t>
            </a:r>
            <a:r>
              <a:rPr lang="en-US" b="0" i="1" dirty="0">
                <a:solidFill>
                  <a:srgbClr val="212529"/>
                </a:solidFill>
                <a:effectLst/>
                <a:latin typeface="-apple-system"/>
              </a:rPr>
              <a:t>k</a:t>
            </a:r>
            <a:r>
              <a:rPr lang="en-US" b="0" i="0" dirty="0">
                <a:solidFill>
                  <a:srgbClr val="212529"/>
                </a:solidFill>
                <a:effectLst/>
                <a:latin typeface="-apple-system"/>
              </a:rPr>
              <a:t> “folds”:</a:t>
            </a:r>
          </a:p>
          <a:p>
            <a:pPr marL="0" marR="0" lvl="0" indent="0" algn="l" defTabSz="914400" rtl="1"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pple-system"/>
              </a:rPr>
              <a:t>A model is trained using k−1 of the folds as training data;</a:t>
            </a:r>
          </a:p>
          <a:p>
            <a:pPr marL="0" marR="0" lvl="0" indent="0" algn="l" defTabSz="914400" rtl="1"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apple-system"/>
              </a:rPr>
              <a:t>the resulting model is validated on the remaining part of the data (i.e., it is used as a test set to compute a performance measure such as accuracy).</a:t>
            </a:r>
          </a:p>
          <a:p>
            <a:pPr algn="l"/>
            <a:endParaRPr lang="he-IL" b="0" i="0" dirty="0">
              <a:solidFill>
                <a:srgbClr val="212529"/>
              </a:solidFill>
              <a:effectLst/>
              <a:latin typeface="Mulish"/>
            </a:endParaRP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29</a:t>
            </a:fld>
            <a:endParaRPr lang="he-IL"/>
          </a:p>
        </p:txBody>
      </p:sp>
    </p:spTree>
    <p:extLst>
      <p:ext uri="{BB962C8B-B14F-4D97-AF65-F5344CB8AC3E}">
        <p14:creationId xmlns:p14="http://schemas.microsoft.com/office/powerpoint/2010/main" val="319301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הדאטא</a:t>
            </a:r>
            <a:r>
              <a:rPr lang="he-IL" dirty="0"/>
              <a:t> סט מורכב מ3 טבלאות </a:t>
            </a:r>
            <a:r>
              <a:rPr lang="en-US" dirty="0"/>
              <a:t>csv</a:t>
            </a:r>
            <a:r>
              <a:rPr lang="he-IL" dirty="0"/>
              <a:t> (אקסל) עיקריות.</a:t>
            </a:r>
          </a:p>
          <a:p>
            <a:pPr marL="228600" indent="-228600">
              <a:buAutoNum type="arabicPeriod"/>
            </a:pPr>
            <a:r>
              <a:rPr lang="en-US" dirty="0"/>
              <a:t>Training set</a:t>
            </a:r>
            <a:r>
              <a:rPr lang="he-IL" dirty="0"/>
              <a:t>- הסט הזה ישמש לאימון המודל, מורכב מ...שורות ו...עמודות (את העמודות מכנים </a:t>
            </a:r>
            <a:r>
              <a:rPr lang="en-US" dirty="0"/>
              <a:t>features</a:t>
            </a:r>
            <a:r>
              <a:rPr lang="he-IL" dirty="0"/>
              <a:t>). כאשר עמודה אחרונה היא ה</a:t>
            </a:r>
            <a:r>
              <a:rPr lang="en-US" dirty="0"/>
              <a:t>target </a:t>
            </a:r>
            <a:r>
              <a:rPr lang="he-IL" dirty="0"/>
              <a:t> שלנו (0\1 – חולה סכרת או לא חולה).</a:t>
            </a:r>
          </a:p>
          <a:p>
            <a:pPr marL="228600" indent="-228600">
              <a:buAutoNum type="arabicPeriod"/>
            </a:pPr>
            <a:r>
              <a:rPr lang="en-US" dirty="0"/>
              <a:t>Test set</a:t>
            </a:r>
            <a:r>
              <a:rPr lang="he-IL" dirty="0"/>
              <a:t>- זהה במבנה </a:t>
            </a:r>
            <a:r>
              <a:rPr lang="he-IL" dirty="0" err="1"/>
              <a:t>לטריין</a:t>
            </a:r>
            <a:r>
              <a:rPr lang="he-IL" dirty="0"/>
              <a:t> סט אך עם מספר מועט יותר של שורות וללא </a:t>
            </a:r>
            <a:r>
              <a:rPr lang="he-IL" dirty="0" err="1"/>
              <a:t>הטרגט</a:t>
            </a:r>
            <a:r>
              <a:rPr lang="he-IL" dirty="0"/>
              <a:t>.</a:t>
            </a:r>
          </a:p>
          <a:p>
            <a:pPr marL="228600" indent="-228600">
              <a:buAutoNum type="arabicPeriod"/>
            </a:pPr>
            <a:r>
              <a:rPr lang="he-IL" dirty="0"/>
              <a:t>טבלת מילון- הסבר על המשמעות של כל פיצ'ר , מה הקטגוריה אליה משתייך (מידע דמוגרפי, בדיקת דם, מחלות רקע וכו').</a:t>
            </a:r>
          </a:p>
          <a:p>
            <a:pPr marL="0" indent="0">
              <a:buNone/>
            </a:pPr>
            <a:endParaRPr lang="he-IL" dirty="0"/>
          </a:p>
          <a:p>
            <a:pPr marL="0" indent="0">
              <a:buNone/>
            </a:pPr>
            <a:r>
              <a:rPr lang="he-IL" dirty="0"/>
              <a:t>באופן כללי הסט (1,2) מורכבים </a:t>
            </a:r>
            <a:r>
              <a:rPr lang="he-IL" dirty="0" err="1"/>
              <a:t>מדאטא</a:t>
            </a:r>
            <a:r>
              <a:rPr lang="he-IL" dirty="0"/>
              <a:t> מאוד הטרוגני (מכיל </a:t>
            </a:r>
            <a:r>
              <a:rPr lang="he-IL" dirty="0" err="1"/>
              <a:t>אינט</a:t>
            </a:r>
            <a:r>
              <a:rPr lang="he-IL" dirty="0"/>
              <a:t>, פלוט, </a:t>
            </a:r>
            <a:r>
              <a:rPr lang="he-IL" dirty="0" err="1"/>
              <a:t>סטרינג</a:t>
            </a:r>
            <a:r>
              <a:rPr lang="he-IL" dirty="0"/>
              <a:t>) והמון </a:t>
            </a:r>
            <a:r>
              <a:rPr lang="en-US" dirty="0"/>
              <a:t>missing data</a:t>
            </a:r>
            <a:r>
              <a:rPr lang="he-IL" dirty="0"/>
              <a:t> שנצטרך לטפל בו בהמשך.</a:t>
            </a:r>
          </a:p>
          <a:p>
            <a:pPr marL="0" indent="0">
              <a:buNone/>
            </a:pPr>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3</a:t>
            </a:fld>
            <a:endParaRPr lang="he-IL"/>
          </a:p>
        </p:txBody>
      </p:sp>
    </p:spTree>
    <p:extLst>
      <p:ext uri="{BB962C8B-B14F-4D97-AF65-F5344CB8AC3E}">
        <p14:creationId xmlns:p14="http://schemas.microsoft.com/office/powerpoint/2010/main" val="112284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b="0" i="0" dirty="0">
                <a:effectLst/>
                <a:latin typeface="Inter"/>
              </a:rPr>
              <a:t>A widely adopted technique for dealing with highly unbalanced datasets is called resampling. It consists of removing samples from the majority class (under-sampling) and / or adding more examples from the minority class (over-sampling).</a:t>
            </a:r>
          </a:p>
          <a:p>
            <a:pPr algn="l"/>
            <a:r>
              <a:rPr lang="en-US" b="0" i="0" dirty="0">
                <a:effectLst/>
                <a:latin typeface="Inter"/>
              </a:rPr>
              <a:t>Despite the advantage of balancing classes, these techniques also have their weaknesses (there is no free lunch). The simplest implementation of over-sampling is to duplicate random records from the minority class, which can </a:t>
            </a:r>
            <a:r>
              <a:rPr lang="en-US" b="1" i="0" dirty="0">
                <a:effectLst/>
                <a:latin typeface="Inter"/>
              </a:rPr>
              <a:t>cause overfitting</a:t>
            </a:r>
            <a:r>
              <a:rPr lang="en-US" b="0" i="0" dirty="0">
                <a:effectLst/>
                <a:latin typeface="Inter"/>
              </a:rPr>
              <a:t>. In under-sampling, the simplest technique involves removing random records from the majority class, which can cause</a:t>
            </a:r>
            <a:r>
              <a:rPr lang="en-US" b="1" i="0" dirty="0">
                <a:effectLst/>
                <a:latin typeface="Inter"/>
              </a:rPr>
              <a:t> loss of information</a:t>
            </a:r>
            <a:r>
              <a:rPr lang="en-US" b="0" i="0" dirty="0">
                <a:effectLst/>
                <a:latin typeface="Inter"/>
              </a:rPr>
              <a:t>.</a:t>
            </a:r>
          </a:p>
          <a:p>
            <a:pPr algn="l"/>
            <a:endParaRPr lang="en-US" b="0" i="0" dirty="0">
              <a:solidFill>
                <a:srgbClr val="212529"/>
              </a:solidFill>
              <a:effectLst/>
              <a:latin typeface="Mulish"/>
            </a:endParaRPr>
          </a:p>
          <a:p>
            <a:pPr algn="l"/>
            <a:r>
              <a:rPr lang="en-US" b="0" i="0" dirty="0">
                <a:solidFill>
                  <a:srgbClr val="212529"/>
                </a:solidFill>
                <a:effectLst/>
                <a:latin typeface="Mulish"/>
              </a:rPr>
              <a:t>The concept in </a:t>
            </a:r>
            <a:r>
              <a:rPr lang="en-US" b="1" i="0" dirty="0">
                <a:solidFill>
                  <a:srgbClr val="212529"/>
                </a:solidFill>
                <a:effectLst/>
                <a:latin typeface="Mulish"/>
              </a:rPr>
              <a:t>pseudo labeling </a:t>
            </a:r>
            <a:r>
              <a:rPr lang="en-US" b="0" i="0" dirty="0">
                <a:solidFill>
                  <a:srgbClr val="212529"/>
                </a:solidFill>
                <a:effectLst/>
                <a:latin typeface="Mulish"/>
              </a:rPr>
              <a:t>is to:</a:t>
            </a:r>
          </a:p>
          <a:p>
            <a:pPr algn="l"/>
            <a:r>
              <a:rPr lang="en-US" b="0" i="0" dirty="0">
                <a:solidFill>
                  <a:srgbClr val="212529"/>
                </a:solidFill>
                <a:effectLst/>
                <a:latin typeface="Mulish"/>
              </a:rPr>
              <a:t>1. Use a good model to predict your testing data.</a:t>
            </a:r>
          </a:p>
          <a:p>
            <a:pPr algn="l"/>
            <a:r>
              <a:rPr lang="en-US" b="0" i="0" dirty="0">
                <a:solidFill>
                  <a:srgbClr val="212529"/>
                </a:solidFill>
                <a:effectLst/>
                <a:latin typeface="Mulish"/>
              </a:rPr>
              <a:t>2. For the predictions that you're very confident in (</a:t>
            </a:r>
            <a:r>
              <a:rPr lang="en-US" b="1" i="0" dirty="0">
                <a:solidFill>
                  <a:srgbClr val="212529"/>
                </a:solidFill>
                <a:effectLst/>
                <a:latin typeface="Mulish"/>
              </a:rPr>
              <a:t>you can use probability thresholds to determine "confidence", i.e. predicted probability greater than 0.8 for class 1 and less than 0.1 for class 0),</a:t>
            </a:r>
            <a:r>
              <a:rPr lang="en-US" b="0" i="0" dirty="0">
                <a:solidFill>
                  <a:srgbClr val="212529"/>
                </a:solidFill>
                <a:effectLst/>
                <a:latin typeface="Mulish"/>
              </a:rPr>
              <a:t> use the predicted label as the label of your testing data.</a:t>
            </a:r>
          </a:p>
          <a:p>
            <a:pPr algn="l"/>
            <a:r>
              <a:rPr lang="en-US" b="0" i="0" dirty="0">
                <a:solidFill>
                  <a:srgbClr val="212529"/>
                </a:solidFill>
                <a:effectLst/>
                <a:latin typeface="Mulish"/>
              </a:rPr>
              <a:t>3.Combine data from 2 with your training data and rerun your model.</a:t>
            </a:r>
          </a:p>
          <a:p>
            <a:pPr algn="l"/>
            <a:r>
              <a:rPr lang="en-US" b="0" i="0" dirty="0">
                <a:solidFill>
                  <a:srgbClr val="212529"/>
                </a:solidFill>
                <a:effectLst/>
                <a:latin typeface="Mulish"/>
              </a:rPr>
              <a:t>The concept behind this is to "get" more data, and we're borrowing data from a subset of the testing data that we are very confident in their predicted labels. Note, you don't want to do too much of pseudo-labeling as the highly "confident predictions" may or may not be the actual labels.</a:t>
            </a:r>
          </a:p>
          <a:p>
            <a:pPr algn="l"/>
            <a:endParaRPr lang="en-US" b="0" i="0" dirty="0">
              <a:solidFill>
                <a:srgbClr val="212529"/>
              </a:solidFill>
              <a:effectLst/>
              <a:latin typeface="Mulish"/>
            </a:endParaRPr>
          </a:p>
          <a:p>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אמרתי מקודם שיש בעיה של </a:t>
            </a:r>
            <a:r>
              <a:rPr lang="he-IL" dirty="0" err="1"/>
              <a:t>דאטא</a:t>
            </a:r>
            <a:r>
              <a:rPr lang="he-IL" dirty="0"/>
              <a:t> סט לא מאוזן, דרך להתגבר על זה היא לשכפל את השורות של קבוצות המיעוט כך שתשתווה לקבוצת הרוב. אך יש טכניקות יותר מתוחכמות שלא עשיתי אבל אולי כדאי לעשות כמו </a:t>
            </a:r>
            <a:r>
              <a:rPr lang="en-US" b="0" i="0" dirty="0">
                <a:solidFill>
                  <a:srgbClr val="000000"/>
                </a:solidFill>
                <a:effectLst/>
                <a:latin typeface="Inter"/>
              </a:rPr>
              <a:t>Pseudo Labelling</a:t>
            </a:r>
            <a:r>
              <a:rPr lang="he-IL" b="0" i="0" dirty="0">
                <a:solidFill>
                  <a:srgbClr val="000000"/>
                </a:solidFill>
                <a:effectLst/>
                <a:latin typeface="Inter"/>
              </a:rPr>
              <a:t>. שזה אומר להריץ את המודל פעם אחת ואז לקחת את המטופלים שזוהו כחולים (קבוצת המיעט שלנו) בסבירות גבוהה (נניח ניקח רק את אלו שיש סיכוי של 90% שהם חולים, ולא כאלו שבסבירות 30% שהם חולים). אנחנו לוקחים אותם ומוסיפים לסט של האימון ומריצים שוב את המודל.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b="1" i="0" dirty="0">
                <a:effectLst/>
                <a:latin typeface="Inter"/>
              </a:rPr>
              <a:t>Resampling</a:t>
            </a:r>
            <a:r>
              <a:rPr lang="en-US" b="0" i="0" dirty="0">
                <a:effectLst/>
                <a:latin typeface="Inter"/>
              </a:rPr>
              <a:t>. This method creates copies of the minority class and removed data points from the majority class to create equal amounts of samples for each class.</a:t>
            </a:r>
            <a:endParaRPr lang="he-IL" dirty="0"/>
          </a:p>
          <a:p>
            <a:pPr algn="l"/>
            <a:endParaRPr lang="he-IL" b="0" i="0" dirty="0">
              <a:solidFill>
                <a:srgbClr val="212529"/>
              </a:solidFill>
              <a:effectLst/>
              <a:latin typeface="Mulish"/>
            </a:endParaRP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30</a:t>
            </a:fld>
            <a:endParaRPr lang="he-IL"/>
          </a:p>
        </p:txBody>
      </p:sp>
    </p:spTree>
    <p:extLst>
      <p:ext uri="{BB962C8B-B14F-4D97-AF65-F5344CB8AC3E}">
        <p14:creationId xmlns:p14="http://schemas.microsoft.com/office/powerpoint/2010/main" val="495980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solidFill>
                  <a:srgbClr val="171717"/>
                </a:solidFill>
                <a:latin typeface="Segoe UI" panose="020B0502040204020203" pitchFamily="34" charset="0"/>
              </a:rPr>
              <a:t>‘</a:t>
            </a:r>
            <a:r>
              <a:rPr lang="he-IL" dirty="0"/>
              <a:t>1.אנחנו לא רוצים שיהיה פיצ'ר שיגיד לי זה </a:t>
            </a:r>
            <a:r>
              <a:rPr lang="en-US" dirty="0"/>
              <a:t>test set</a:t>
            </a:r>
            <a:r>
              <a:rPr lang="he-IL" dirty="0"/>
              <a:t> וזה </a:t>
            </a:r>
            <a:r>
              <a:rPr lang="en-US" dirty="0"/>
              <a:t>train set</a:t>
            </a:r>
            <a:r>
              <a:rPr lang="he-IL" dirty="0"/>
              <a:t>. לכן צריך למחוק עמודות כאלו (אם יש ערכים שנמצאים רק באחד מהסטים יש למחוק את העמודה) פה הייתה עמודה כזאת </a:t>
            </a:r>
            <a:r>
              <a:rPr lang="en-US" dirty="0" err="1"/>
              <a:t>hospital_id</a:t>
            </a:r>
            <a:r>
              <a:rPr lang="en-US" dirty="0"/>
              <a:t> </a:t>
            </a:r>
            <a:r>
              <a:rPr lang="he-IL" dirty="0"/>
              <a:t>.</a:t>
            </a:r>
            <a:r>
              <a:rPr lang="en-US" b="0" i="0" dirty="0">
                <a:effectLst/>
                <a:latin typeface="Inter"/>
              </a:rPr>
              <a:t> It's crucial for your train &amp; test data distribution to have similar distributions. We don't want to just train on a dataset that included only young patients and predict it on old patients, because young people can have different health outcomes than old people. We ideally want the data in both sets to have a similar amount of young &amp; old patients.</a:t>
            </a:r>
          </a:p>
          <a:p>
            <a:pPr algn="l"/>
            <a:r>
              <a:rPr lang="en-US" b="0" i="0" dirty="0">
                <a:effectLst/>
                <a:latin typeface="Inter"/>
              </a:rPr>
              <a:t>We can test to see whether or not our data comes from the same distribution by doing the following:</a:t>
            </a:r>
          </a:p>
          <a:p>
            <a:pPr algn="l">
              <a:buFont typeface="+mj-lt"/>
              <a:buAutoNum type="arabicPeriod"/>
            </a:pPr>
            <a:r>
              <a:rPr lang="en-US" b="1" i="0" dirty="0">
                <a:effectLst/>
                <a:latin typeface="Inter"/>
              </a:rPr>
              <a:t>Combine our train &amp; test features into one set</a:t>
            </a:r>
          </a:p>
          <a:p>
            <a:pPr algn="l">
              <a:buFont typeface="+mj-lt"/>
              <a:buAutoNum type="arabicPeriod"/>
            </a:pPr>
            <a:r>
              <a:rPr lang="en-US" b="1" i="0" dirty="0">
                <a:effectLst/>
                <a:latin typeface="Inter"/>
              </a:rPr>
              <a:t>Create a target label to indicate train vs test</a:t>
            </a:r>
          </a:p>
          <a:p>
            <a:pPr algn="l">
              <a:buFont typeface="+mj-lt"/>
              <a:buAutoNum type="arabicPeriod"/>
            </a:pPr>
            <a:r>
              <a:rPr lang="en-US" b="1" i="0" dirty="0">
                <a:effectLst/>
                <a:latin typeface="Inter"/>
              </a:rPr>
              <a:t>Build a model to classify train vs test</a:t>
            </a:r>
          </a:p>
          <a:p>
            <a:pPr algn="l"/>
            <a:r>
              <a:rPr lang="en-US" b="1" i="0" dirty="0">
                <a:effectLst/>
                <a:latin typeface="Inter"/>
              </a:rPr>
              <a:t>If the model can distinguish between train vs test very well, this means there is/are feature(s) in the data that can separate the two sets. </a:t>
            </a:r>
            <a:r>
              <a:rPr lang="en-US" b="0" i="0" dirty="0">
                <a:effectLst/>
                <a:latin typeface="Inter"/>
              </a:rPr>
              <a:t>Sometimes, after doing feature engineering, you can design features that can have different distributions in train vs test. Adversarial validation allows you to test for those features by 1) seeing if the model discriminate between train vs test well and 2) using the feature importance to identify such features. We're going to use AUC as the metric to evaluate the separation between our train &amp; test datasets.</a:t>
            </a:r>
            <a:endParaRPr lang="he-IL" b="0" i="0" dirty="0">
              <a:effectLst/>
              <a:latin typeface="Inter"/>
            </a:endParaRPr>
          </a:p>
          <a:p>
            <a:pPr algn="l"/>
            <a:endParaRPr lang="he-IL" b="0" i="0" dirty="0">
              <a:effectLst/>
              <a:latin typeface="Inter"/>
            </a:endParaRPr>
          </a:p>
          <a:p>
            <a:pPr algn="l"/>
            <a:r>
              <a:rPr lang="en-US" b="0" i="0" dirty="0">
                <a:effectLst/>
                <a:latin typeface="Inter"/>
              </a:rPr>
              <a:t>Notice that if your AUC score from adversarial validation is very high. This would suggest that given the features, the model can accurately predict train vs test, which means there are some feature(s) that can accurately classify train vs test - hence suggesting that the distributions of some of these features may not be the same in train vs test.</a:t>
            </a: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31</a:t>
            </a:fld>
            <a:endParaRPr lang="he-IL"/>
          </a:p>
        </p:txBody>
      </p:sp>
    </p:spTree>
    <p:extLst>
      <p:ext uri="{BB962C8B-B14F-4D97-AF65-F5344CB8AC3E}">
        <p14:creationId xmlns:p14="http://schemas.microsoft.com/office/powerpoint/2010/main" val="3707811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solidFill>
                  <a:srgbClr val="171717"/>
                </a:solidFill>
                <a:latin typeface="Segoe UI" panose="020B0502040204020203" pitchFamily="34" charset="0"/>
              </a:rPr>
              <a:t>‘</a:t>
            </a:r>
            <a:endParaRPr lang="he-IL" b="0" i="0" dirty="0">
              <a:effectLst/>
              <a:latin typeface="Inter"/>
            </a:endParaRPr>
          </a:p>
          <a:p>
            <a:pPr algn="l"/>
            <a:r>
              <a:rPr lang="en-US" b="0" i="0" dirty="0">
                <a:solidFill>
                  <a:srgbClr val="000000"/>
                </a:solidFill>
                <a:effectLst/>
                <a:latin typeface="Inter"/>
              </a:rPr>
              <a:t>Dealing with Imbalanced Data</a:t>
            </a:r>
          </a:p>
          <a:p>
            <a:pPr algn="l"/>
            <a:r>
              <a:rPr lang="en-US" b="0" i="0" dirty="0">
                <a:effectLst/>
                <a:latin typeface="Inter"/>
              </a:rPr>
              <a:t>Data imbalance in the target variable can be an issue. First of all, it is important to think about the evaluation metric.</a:t>
            </a:r>
          </a:p>
          <a:p>
            <a:pPr algn="l"/>
            <a:r>
              <a:rPr lang="en-US" b="0" i="0" dirty="0">
                <a:effectLst/>
                <a:latin typeface="Inter"/>
              </a:rPr>
              <a:t>In this case using accuracy as the evaluation metric is insufficient. To demonstrate, let's assume, we have 10 data points with 8 non-diabetes patients and 2 diabetes patients. If we blindly predicted all 10 patients as non diabetic, we would have an accuracy of 80%. Sounds pretty good - but we did not classify the patients with diabetes correctly and we cannot provide them the best care. That's not very good and shows that </a:t>
            </a:r>
            <a:r>
              <a:rPr lang="en-US" b="1" i="0" dirty="0">
                <a:effectLst/>
                <a:latin typeface="Inter"/>
              </a:rPr>
              <a:t>accuracy is not a </a:t>
            </a:r>
            <a:r>
              <a:rPr lang="en-US" b="1" i="0" dirty="0" err="1">
                <a:effectLst/>
                <a:latin typeface="Inter"/>
              </a:rPr>
              <a:t>sufficent</a:t>
            </a:r>
            <a:r>
              <a:rPr lang="en-US" b="1" i="0" dirty="0">
                <a:effectLst/>
                <a:latin typeface="Inter"/>
              </a:rPr>
              <a:t> metric when dealing with imbalanced data</a:t>
            </a:r>
            <a:r>
              <a:rPr lang="en-US" b="0" i="0" dirty="0">
                <a:effectLst/>
                <a:latin typeface="Inter"/>
              </a:rPr>
              <a:t>.</a:t>
            </a:r>
          </a:p>
          <a:p>
            <a:pPr algn="l"/>
            <a:r>
              <a:rPr lang="en-US" b="0" i="0" dirty="0">
                <a:effectLst/>
                <a:latin typeface="Inter"/>
              </a:rPr>
              <a:t>In this competition the evaluation metric is </a:t>
            </a:r>
            <a:r>
              <a:rPr lang="en-US" b="1" i="0" dirty="0">
                <a:effectLst/>
                <a:latin typeface="Inter"/>
              </a:rPr>
              <a:t>Area under the Receiver Operating Characteristic (ROC) curve</a:t>
            </a:r>
            <a:r>
              <a:rPr lang="en-US" b="0" i="0" dirty="0">
                <a:effectLst/>
                <a:latin typeface="Inter"/>
              </a:rPr>
              <a:t>. Another suitable metric that is often used to evaluate imbalanced classification problems is the </a:t>
            </a:r>
            <a:r>
              <a:rPr lang="en-US" b="1" i="0" dirty="0">
                <a:effectLst/>
                <a:latin typeface="Inter"/>
              </a:rPr>
              <a:t>F1 Macro score</a:t>
            </a:r>
            <a:r>
              <a:rPr lang="en-US" b="0" i="0" dirty="0">
                <a:effectLst/>
                <a:latin typeface="Inter"/>
              </a:rPr>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b="1" i="0" dirty="0">
              <a:solidFill>
                <a:srgbClr val="212529"/>
              </a:solidFill>
              <a:effectLst/>
              <a:latin typeface="Mulish"/>
            </a:endParaRP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32</a:t>
            </a:fld>
            <a:endParaRPr lang="he-IL"/>
          </a:p>
        </p:txBody>
      </p:sp>
    </p:spTree>
    <p:extLst>
      <p:ext uri="{BB962C8B-B14F-4D97-AF65-F5344CB8AC3E}">
        <p14:creationId xmlns:p14="http://schemas.microsoft.com/office/powerpoint/2010/main" val="766535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0.</a:t>
            </a:r>
            <a:r>
              <a:rPr lang="he-IL" dirty="0"/>
              <a:t>להסביר מה זה...</a:t>
            </a:r>
            <a:endParaRPr lang="en-US" dirty="0"/>
          </a:p>
          <a:p>
            <a:r>
              <a:rPr lang="en-US" dirty="0"/>
              <a:t>Hyperparameter tuning.1</a:t>
            </a:r>
            <a:r>
              <a:rPr lang="he-IL" dirty="0"/>
              <a:t> זה תהליך בו אנחנו מריצים את המודל כך שיבחר את הפרמטרים (המתמטיים של המודל) הכי טובים שהוא יכול. </a:t>
            </a:r>
          </a:p>
          <a:p>
            <a:r>
              <a:rPr lang="he-IL" dirty="0"/>
              <a:t>אני ניסיתי לעשות את זה מספר רב של פעמים אבל הבעיה היא שזה תהליך ארוך (מאוד!) ודורש זיכרון רב מהמחשב לכן עדיף לעבוד עם שירותי ענן (על זה אני עובדת כרגע) כך שהמחשב\המכונה יעבוד על מחשב של שירותי הענן ולא על המחשב הפרטי שמוגבל ביכולתו.</a:t>
            </a:r>
          </a:p>
          <a:p>
            <a:r>
              <a:rPr lang="he-IL" dirty="0"/>
              <a:t>בינתיים מה שעשיתי זה להציב מספרים ידנית עד שמצליחים לקבל תוצאה טובה למודל... כמובן שהבנה יותר מעמיקה של המודל יכולה לסייע המון.</a:t>
            </a:r>
          </a:p>
          <a:p>
            <a:endParaRPr lang="he-IL" dirty="0"/>
          </a:p>
          <a:p>
            <a:r>
              <a:rPr lang="he-IL" dirty="0"/>
              <a:t>2.פיצ'רים </a:t>
            </a:r>
            <a:r>
              <a:rPr lang="he-IL" dirty="0" err="1"/>
              <a:t>בניאריים</a:t>
            </a:r>
            <a:r>
              <a:rPr lang="he-IL" dirty="0"/>
              <a:t> של כן\ לא נמצאו פחות אפקטיביים (אני מניחה שזה מאחר והמודל מבוסס על עצי החלטה אז הפעולה העיקרית שהוא עושה זה למצוא כל פעם סף (</a:t>
            </a:r>
            <a:r>
              <a:rPr lang="en-US" dirty="0"/>
              <a:t>threshold</a:t>
            </a:r>
            <a:r>
              <a:rPr lang="he-IL" dirty="0"/>
              <a:t> )שלפיו יחלק את ה</a:t>
            </a:r>
            <a:r>
              <a:rPr lang="en-US" dirty="0"/>
              <a:t>records</a:t>
            </a:r>
            <a:r>
              <a:rPr lang="he-IL" dirty="0"/>
              <a:t> לקבוצות, ואז לתתי קבוצות כל פעם. אך כאשר יש לנו רק סף אחד הוא יכול לחלק את ה</a:t>
            </a:r>
            <a:r>
              <a:rPr lang="en-US" dirty="0"/>
              <a:t>records</a:t>
            </a:r>
            <a:r>
              <a:rPr lang="he-IL" dirty="0"/>
              <a:t> לפחות קבוצות (בין 0ל1 יש למעשה מחיצה אחת --&gt; 2 קבוצות מקסימום , לעומת זאת בין המספרים 1,2,3 יש 2 מחיצות-&gt; 3 קבוצות מקסימום) ככל שיש יותר אפשרויות </a:t>
            </a:r>
            <a:r>
              <a:rPr lang="he-IL" dirty="0" err="1"/>
              <a:t>לספים</a:t>
            </a:r>
            <a:r>
              <a:rPr lang="he-IL" dirty="0"/>
              <a:t> המודל יעבוד יותר טוב.</a:t>
            </a:r>
          </a:p>
          <a:p>
            <a:r>
              <a:rPr lang="he-IL" dirty="0"/>
              <a:t> </a:t>
            </a:r>
          </a:p>
          <a:p>
            <a:r>
              <a:rPr lang="he-IL" dirty="0"/>
              <a:t>3. </a:t>
            </a:r>
            <a:r>
              <a:rPr lang="en-US" sz="1200" dirty="0"/>
              <a:t>Pseudo Labelling, hyperparameter tuning, </a:t>
            </a:r>
            <a:r>
              <a:rPr lang="he-IL" sz="1200" dirty="0"/>
              <a:t> עליהם כבר הסברתי, יש עוד דבר שנקרא </a:t>
            </a:r>
            <a:r>
              <a:rPr lang="en-US" sz="1200" dirty="0"/>
              <a:t>Ensemble</a:t>
            </a:r>
            <a:r>
              <a:rPr lang="he-IL" sz="1200" dirty="0"/>
              <a:t>. זה אומר שאנחנו מריצים כמה מודלים (אפשר מסוגים שונים לגמרי) ואז אנחנו לוקחים את הממוצע של כל התוצאות, שהן הסתברויות כרגע ואז משתמשים בזה כערך הסופי (</a:t>
            </a:r>
            <a:r>
              <a:rPr lang="he-IL" sz="1200" dirty="0" err="1"/>
              <a:t>אחכ</a:t>
            </a:r>
            <a:r>
              <a:rPr lang="he-IL" sz="1200" dirty="0"/>
              <a:t> משנים לבינארי)</a:t>
            </a: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33</a:t>
            </a:fld>
            <a:endParaRPr lang="he-IL"/>
          </a:p>
        </p:txBody>
      </p:sp>
    </p:spTree>
    <p:extLst>
      <p:ext uri="{BB962C8B-B14F-4D97-AF65-F5344CB8AC3E}">
        <p14:creationId xmlns:p14="http://schemas.microsoft.com/office/powerpoint/2010/main" val="1159442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34</a:t>
            </a:fld>
            <a:endParaRPr lang="he-IL"/>
          </a:p>
        </p:txBody>
      </p:sp>
    </p:spTree>
    <p:extLst>
      <p:ext uri="{BB962C8B-B14F-4D97-AF65-F5344CB8AC3E}">
        <p14:creationId xmlns:p14="http://schemas.microsoft.com/office/powerpoint/2010/main" val="399788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4</a:t>
            </a:fld>
            <a:endParaRPr lang="he-IL"/>
          </a:p>
        </p:txBody>
      </p:sp>
    </p:spTree>
    <p:extLst>
      <p:ext uri="{BB962C8B-B14F-4D97-AF65-F5344CB8AC3E}">
        <p14:creationId xmlns:p14="http://schemas.microsoft.com/office/powerpoint/2010/main" val="274463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השלב הראשון של העבודה היא ויזואליזציה של </a:t>
            </a:r>
            <a:r>
              <a:rPr lang="he-IL" dirty="0" err="1"/>
              <a:t>הדאטא</a:t>
            </a:r>
            <a:r>
              <a:rPr lang="he-IL" dirty="0"/>
              <a:t> שלנו, גרפים היא דרך טובה להציג את </a:t>
            </a:r>
            <a:r>
              <a:rPr lang="he-IL" dirty="0" err="1"/>
              <a:t>הדאטא</a:t>
            </a:r>
            <a:r>
              <a:rPr lang="he-IL" dirty="0"/>
              <a:t> וללמוד ממנה.</a:t>
            </a:r>
          </a:p>
          <a:p>
            <a:r>
              <a:rPr lang="he-IL" dirty="0"/>
              <a:t>אני אראה פה מספר דוגמאות, לא את כולן ואציין גם שהשתמשתי פה </a:t>
            </a:r>
            <a:r>
              <a:rPr lang="he-IL" dirty="0" err="1"/>
              <a:t>בסיפריית</a:t>
            </a:r>
            <a:r>
              <a:rPr lang="he-IL" dirty="0"/>
              <a:t> </a:t>
            </a:r>
            <a:r>
              <a:rPr lang="he-IL" dirty="0" err="1"/>
              <a:t>פלוטלי</a:t>
            </a:r>
            <a:r>
              <a:rPr lang="he-IL" dirty="0"/>
              <a:t> שמראה את הגרפים בצורה </a:t>
            </a:r>
            <a:r>
              <a:rPr lang="he-IL" dirty="0" err="1"/>
              <a:t>אינטרקטיבית</a:t>
            </a:r>
            <a:r>
              <a:rPr lang="he-IL" dirty="0"/>
              <a:t>, זאת אומרת שאם עומדים עם העכבר על הגרף אפשר לראות עוד מידע, או על המקרא אפשר לסמן מה רוצים להציג וכו' (אי אפשר לראות את זה פה במצגת, מי שתרצה אראה לה אח"כ למה הכוונה).</a:t>
            </a:r>
          </a:p>
          <a:p>
            <a:r>
              <a:rPr lang="he-IL" dirty="0"/>
              <a:t>אני אראה פה מספר דוגמאות(לא את כולן):</a:t>
            </a:r>
          </a:p>
          <a:p>
            <a:r>
              <a:rPr lang="he-IL" dirty="0"/>
              <a:t>-ניכר שיש לנו </a:t>
            </a:r>
            <a:r>
              <a:rPr lang="he-IL" dirty="0" err="1"/>
              <a:t>דאטא</a:t>
            </a:r>
            <a:r>
              <a:rPr lang="he-IL" dirty="0"/>
              <a:t> סט לא מאוזן (גרף שמאלי), למעשה יחס של 3.62 לטובת הבריאים, זאת בעיה לא פשוטה, אראה בהמשך דרכים להתמודד עם זה ואת ההשלכות של זה.</a:t>
            </a:r>
          </a:p>
          <a:p>
            <a:pPr marL="171450" indent="-171450">
              <a:buFontTx/>
              <a:buChar char="-"/>
            </a:pPr>
            <a:r>
              <a:rPr lang="he-IL" dirty="0" err="1"/>
              <a:t>היסטוגרמה</a:t>
            </a:r>
            <a:r>
              <a:rPr lang="he-IL" dirty="0"/>
              <a:t> נוספת של הגיל, הצבעים זה </a:t>
            </a:r>
            <a:r>
              <a:rPr lang="he-IL" dirty="0" err="1"/>
              <a:t>הטרגט</a:t>
            </a:r>
            <a:r>
              <a:rPr lang="he-IL" dirty="0"/>
              <a:t>. מפה אפשר לראות שיש לנו קבוצה מאוד קטנה שבה הגיל =0. אין לזה משמעות אז כדאי או למחוק או לשנות את הערך שם.</a:t>
            </a:r>
          </a:p>
          <a:p>
            <a:pPr marL="171450" indent="-171450">
              <a:buFontTx/>
              <a:buChar char="-"/>
            </a:pPr>
            <a:r>
              <a:rPr lang="he-IL" dirty="0"/>
              <a:t>עקומת פיזור, יש פה דוגמא של משקל מול </a:t>
            </a:r>
            <a:r>
              <a:rPr lang="en-US" dirty="0" err="1"/>
              <a:t>bmi</a:t>
            </a:r>
            <a:r>
              <a:rPr lang="he-IL" dirty="0"/>
              <a:t>, רואים שבאופן יחסי יש קשר </a:t>
            </a:r>
            <a:r>
              <a:rPr lang="he-IL" dirty="0" err="1"/>
              <a:t>בינהם</a:t>
            </a:r>
            <a:r>
              <a:rPr lang="he-IL" dirty="0"/>
              <a:t>. ורואים באופן מובהק את החוסר איזון </a:t>
            </a:r>
            <a:r>
              <a:rPr lang="he-IL" dirty="0" err="1"/>
              <a:t>בטרגט</a:t>
            </a:r>
            <a:r>
              <a:rPr lang="he-IL" dirty="0"/>
              <a:t>. </a:t>
            </a:r>
          </a:p>
          <a:p>
            <a:pPr marL="171450" indent="-171450">
              <a:buFontTx/>
              <a:buChar char="-"/>
            </a:pPr>
            <a:r>
              <a:rPr lang="he-IL" dirty="0"/>
              <a:t>משתנים </a:t>
            </a:r>
            <a:r>
              <a:rPr lang="he-IL" dirty="0" err="1"/>
              <a:t>קטגורייאלים</a:t>
            </a:r>
            <a:r>
              <a:rPr lang="he-IL" dirty="0"/>
              <a:t>, דרך טובה להציגם זה ב</a:t>
            </a:r>
            <a:r>
              <a:rPr lang="en-US" dirty="0"/>
              <a:t>pie plot</a:t>
            </a:r>
            <a:r>
              <a:rPr lang="he-IL" dirty="0"/>
              <a:t>, או גרף ברים, מה שמגניב בגרף השמאלי פה אם לוחצים על אחת הקבוצות, למשל על המילה </a:t>
            </a:r>
            <a:r>
              <a:rPr lang="he-IL" dirty="0" err="1"/>
              <a:t>דיאבטיק</a:t>
            </a:r>
            <a:r>
              <a:rPr lang="he-IL" dirty="0"/>
              <a:t> אז הקבוצה הכחולה תיעלם ונראה פאי פלוט חדש רק של הקבוצה האדומה. זה יכול להראות לנו אם יש קטגוריה שיותר נפוצה באחת מקבוצות </a:t>
            </a:r>
            <a:r>
              <a:rPr lang="he-IL" dirty="0" err="1"/>
              <a:t>הטרגט</a:t>
            </a:r>
            <a:r>
              <a:rPr lang="he-IL" dirty="0"/>
              <a:t> (למשל פה אם יש מוצא נפוץ יותר </a:t>
            </a:r>
            <a:r>
              <a:rPr lang="he-IL" dirty="0" err="1"/>
              <a:t>וכו</a:t>
            </a:r>
            <a:r>
              <a:rPr lang="he-IL" dirty="0"/>
              <a:t>)</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משתנים </a:t>
            </a:r>
            <a:r>
              <a:rPr lang="he-IL" dirty="0" err="1"/>
              <a:t>קטגורייאלים</a:t>
            </a:r>
            <a:r>
              <a:rPr lang="he-IL" dirty="0"/>
              <a:t>, דרך טובה להציגם זה ב</a:t>
            </a:r>
            <a:r>
              <a:rPr lang="en-US" dirty="0"/>
              <a:t>pie plot</a:t>
            </a:r>
            <a:r>
              <a:rPr lang="he-IL" dirty="0"/>
              <a:t>, או גרף ברים, מה שמגניב בגרף השמאלי פה אם לוחצים על אחת הקבוצות, למשל על המילה </a:t>
            </a:r>
            <a:r>
              <a:rPr lang="he-IL" dirty="0" err="1"/>
              <a:t>דיאבטיק</a:t>
            </a:r>
            <a:r>
              <a:rPr lang="he-IL" dirty="0"/>
              <a:t> אז הקבוצה הכחולה תיעלם ונראה פאי פלוט חדש רק של הקבוצה האדומה. זה יכול להראות לנו אם יש קטגוריה שיותר נפוצה באחת מקבוצות </a:t>
            </a:r>
            <a:r>
              <a:rPr lang="he-IL" dirty="0" err="1"/>
              <a:t>הטרגט</a:t>
            </a:r>
            <a:r>
              <a:rPr lang="he-IL" dirty="0"/>
              <a:t> (למשל פה אם יש מוצא נפוץ יותר </a:t>
            </a:r>
            <a:r>
              <a:rPr lang="he-IL" dirty="0" err="1"/>
              <a:t>וכו</a:t>
            </a:r>
            <a:r>
              <a:rPr lang="he-IL" dirty="0"/>
              <a:t>)</a:t>
            </a:r>
          </a:p>
          <a:p>
            <a:pPr marL="171450" indent="-171450">
              <a:buFontTx/>
              <a:buChar char="-"/>
            </a:pP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5</a:t>
            </a:fld>
            <a:endParaRPr lang="he-IL"/>
          </a:p>
        </p:txBody>
      </p:sp>
    </p:spTree>
    <p:extLst>
      <p:ext uri="{BB962C8B-B14F-4D97-AF65-F5344CB8AC3E}">
        <p14:creationId xmlns:p14="http://schemas.microsoft.com/office/powerpoint/2010/main" val="247783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Tx/>
              <a:buChar char="-"/>
            </a:pPr>
            <a:r>
              <a:rPr lang="he-IL" dirty="0"/>
              <a:t>פה יש לנו </a:t>
            </a:r>
            <a:r>
              <a:rPr lang="he-IL" dirty="0" err="1"/>
              <a:t>היסטוגרמות</a:t>
            </a:r>
            <a:r>
              <a:rPr lang="he-IL" dirty="0"/>
              <a:t> (פונקציית הצפיפות של ההסתברות) של משקל-משמאל וגובה-ימין לפי המין. ולמטה אפשר לראות בוקס-פלוט של אותו דבר כאשר הוספתי עליו ערכים של אחוזונים, חציון, שכיח, תוחלת. –פה דווקא הצגתי לכן מה קורה אם העכבר שלנו על נמצא על אחד מהגרפים.</a:t>
            </a:r>
          </a:p>
          <a:p>
            <a:pPr marL="0" indent="0">
              <a:buFontTx/>
              <a:buNone/>
            </a:pPr>
            <a:r>
              <a:rPr lang="he-IL" dirty="0"/>
              <a:t>למה זה יכול לשמש אותנו? כבר אמרתי בהתחלה שיש לנו הרבה </a:t>
            </a:r>
            <a:r>
              <a:rPr lang="en-US" dirty="0"/>
              <a:t>nans</a:t>
            </a:r>
            <a:r>
              <a:rPr lang="he-IL" dirty="0"/>
              <a:t>, המודל שלנו לא יכול להתמודד עם חוסרים וכן ככל שנשלים יותר ערכים חסרים כך יהיה לו יותר מידע לעבוד </a:t>
            </a:r>
            <a:r>
              <a:rPr lang="he-IL" dirty="0" err="1"/>
              <a:t>איתו</a:t>
            </a:r>
            <a:r>
              <a:rPr lang="he-IL" dirty="0"/>
              <a:t>. אז כאן אנחנו רואים שיש קשר בין המין של המטופל לבין הגובה והמשקל שלו, אז מה שעשיתי זה שמילאתי את החוסרים בעמודת הגובה\משקל לפי השכיח של אותו מין של המטופל, ולמה שכיח ולא תוחלת? כי מהבוקס פלוט אני רואה שערכים קיצוניים יכולים להשפיע לי את התוחלת (מספיק מטופל אחד למשל עם ערך קיצוני ימשוך את על התוחלת לכיוון שלו, וזה לא מצביע על כל הקבוצה), לעומת זאת, השכיח (הפיק שרואים </a:t>
            </a:r>
            <a:r>
              <a:rPr lang="he-IL" dirty="0" err="1"/>
              <a:t>בהיסטוגרמות</a:t>
            </a:r>
            <a:r>
              <a:rPr lang="he-IL" dirty="0"/>
              <a:t>) מושפע מהכמות של האנשים עם אותו ערך, נותן למעשה את הערך הכי נפוץ באות קבוצת מין. </a:t>
            </a:r>
          </a:p>
          <a:p>
            <a:pPr marL="0" indent="0">
              <a:buFontTx/>
              <a:buNone/>
            </a:pP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6</a:t>
            </a:fld>
            <a:endParaRPr lang="he-IL"/>
          </a:p>
        </p:txBody>
      </p:sp>
    </p:spTree>
    <p:extLst>
      <p:ext uri="{BB962C8B-B14F-4D97-AF65-F5344CB8AC3E}">
        <p14:creationId xmlns:p14="http://schemas.microsoft.com/office/powerpoint/2010/main" val="734046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חוץ מהערכים של מינ'\מקס ביום\שעה </a:t>
            </a:r>
            <a:r>
              <a:rPr lang="he-IL" dirty="0" err="1"/>
              <a:t>לאישפוז</a:t>
            </a:r>
            <a:r>
              <a:rPr lang="he-IL" dirty="0"/>
              <a:t> יש לנו לכל מדד כזה </a:t>
            </a:r>
            <a:r>
              <a:rPr lang="he-IL" dirty="0" err="1"/>
              <a:t>אפצ'ר</a:t>
            </a:r>
            <a:r>
              <a:rPr lang="he-IL" dirty="0"/>
              <a:t> סקור, המדד הזה הוא המדד שמשתמשים בו בטיפול נמרץ על מנת להעריך את המצב הכללי של המטופל (ככל שהניקוד יותר גבוה- כך עולה סיכויו למות). </a:t>
            </a:r>
          </a:p>
          <a:p>
            <a:r>
              <a:rPr lang="he-IL" dirty="0"/>
              <a:t>עבור כל פרמטר (קצב נשימה, </a:t>
            </a:r>
            <a:r>
              <a:rPr lang="he-IL" dirty="0" err="1"/>
              <a:t>גקולוז</a:t>
            </a:r>
            <a:r>
              <a:rPr lang="he-IL" dirty="0"/>
              <a:t> בדם, כל </a:t>
            </a:r>
            <a:r>
              <a:rPr lang="he-IL" dirty="0" err="1"/>
              <a:t>הנוטרייינטים</a:t>
            </a:r>
            <a:r>
              <a:rPr lang="he-IL" dirty="0"/>
              <a:t> שבדם, קצב לב וכו') אמורים לקחת את הערך מתוך ה-4 שדיברתי עליהם (מינ'\מקס ביום\שעה </a:t>
            </a:r>
            <a:r>
              <a:rPr lang="he-IL" dirty="0" err="1"/>
              <a:t>לאישפוז</a:t>
            </a:r>
            <a:r>
              <a:rPr lang="he-IL" dirty="0"/>
              <a:t> ) הכי קיצוני\חמור . אגב את זה לא אומרים לנו.. הבנתי מתוך </a:t>
            </a:r>
            <a:r>
              <a:rPr lang="he-IL" dirty="0" err="1"/>
              <a:t>ההיסטוגרמות</a:t>
            </a:r>
            <a:r>
              <a:rPr lang="he-IL" dirty="0"/>
              <a:t> ומעט חקר באינטרנט... </a:t>
            </a:r>
            <a:r>
              <a:rPr lang="he-IL" dirty="0" err="1"/>
              <a:t>העיניין</a:t>
            </a:r>
            <a:r>
              <a:rPr lang="he-IL" dirty="0"/>
              <a:t> הוא שיש ערכים (מיעוט) שחלו שם טעויות (לא תמיד לקחו את הערך הכי קיצוני) או שיש חוסרים. מכאן הייתי צריכה לעשות 2 דברים: א. לתקן (לקחת את הערך הכי קיצוני). </a:t>
            </a:r>
          </a:p>
          <a:p>
            <a:r>
              <a:rPr lang="he-IL" dirty="0"/>
              <a:t>ב. להחליט מהו ערך קיצוני בעיניי.</a:t>
            </a:r>
          </a:p>
          <a:p>
            <a:r>
              <a:rPr lang="he-IL" dirty="0"/>
              <a:t>הרי המדד הזה </a:t>
            </a:r>
            <a:r>
              <a:rPr lang="en-US" dirty="0"/>
              <a:t>apache</a:t>
            </a:r>
            <a:r>
              <a:rPr lang="he-IL" dirty="0"/>
              <a:t> , לוקח את  הערכים הקיצוניים, ככל שהערך יותר קיצוני כך האדם יותר קרוב למצב מסכן חיים. אז במקום זה אני מגדירה קיצוני כסיכוי להיות סכרתי. ולשנות בהתאם. לשם כך הייתי צריכה לקרוא הרבה באינטרנט מה הערכים בדם, עבור כל נוטריינט! שמזוהים עם סכרת.</a:t>
            </a:r>
          </a:p>
          <a:p>
            <a:r>
              <a:rPr lang="en-US" dirty="0"/>
              <a:t>#the </a:t>
            </a:r>
            <a:r>
              <a:rPr lang="en-US" dirty="0" err="1"/>
              <a:t>apach</a:t>
            </a:r>
            <a:r>
              <a:rPr lang="en-US" dirty="0"/>
              <a:t> results not always matches the apache scoring system, and have many nans. I think that maybe I should create new columns that takes the worst </a:t>
            </a:r>
          </a:p>
          <a:p>
            <a:r>
              <a:rPr lang="en-US" dirty="0"/>
              <a:t>#case from (d/h min/max, apache) in each vitals according to diabetes criteria, and if I don't have that info then the value that is </a:t>
            </a:r>
            <a:r>
              <a:rPr lang="en-US" dirty="0" err="1"/>
              <a:t>farest</a:t>
            </a:r>
            <a:r>
              <a:rPr lang="en-US" dirty="0"/>
              <a:t> from the normal value (</a:t>
            </a:r>
            <a:r>
              <a:rPr lang="en-US" dirty="0" err="1"/>
              <a:t>apach</a:t>
            </a:r>
            <a:r>
              <a:rPr lang="en-US" dirty="0"/>
              <a:t> table)</a:t>
            </a:r>
            <a:r>
              <a:rPr lang="he-IL" dirty="0"/>
              <a:t>.</a:t>
            </a:r>
          </a:p>
          <a:p>
            <a:r>
              <a:rPr lang="he-IL" dirty="0"/>
              <a:t>למשל מקריאה באינטרנט עבור סכרתי:</a:t>
            </a:r>
          </a:p>
          <a:p>
            <a:r>
              <a:rPr lang="en-US" dirty="0"/>
              <a:t># High levels of BUN and creatinine in blood</a:t>
            </a:r>
          </a:p>
          <a:p>
            <a:r>
              <a:rPr lang="he-IL" dirty="0"/>
              <a:t>אז במקום מה שיש לי </a:t>
            </a:r>
            <a:r>
              <a:rPr lang="he-IL" dirty="0" err="1"/>
              <a:t>באפצ</a:t>
            </a:r>
            <a:r>
              <a:rPr lang="he-IL" dirty="0"/>
              <a:t> עבור </a:t>
            </a:r>
            <a:r>
              <a:rPr lang="he-IL" dirty="0" err="1"/>
              <a:t>קריאטנין</a:t>
            </a:r>
            <a:r>
              <a:rPr lang="he-IL" dirty="0"/>
              <a:t> ו</a:t>
            </a:r>
            <a:r>
              <a:rPr lang="en-US" dirty="0"/>
              <a:t>bun</a:t>
            </a:r>
            <a:r>
              <a:rPr lang="he-IL" dirty="0"/>
              <a:t> (שתנן בדם) אני אקח את הערך המקסימלי מתוך ה4 שיש לי ואעדכן את </a:t>
            </a:r>
            <a:r>
              <a:rPr lang="he-IL" dirty="0" err="1"/>
              <a:t>האפצ</a:t>
            </a:r>
            <a:r>
              <a:rPr lang="he-IL" dirty="0"/>
              <a:t>' בהתאם.</a:t>
            </a:r>
          </a:p>
          <a:p>
            <a:r>
              <a:rPr lang="he-IL" dirty="0"/>
              <a:t>הסבר לגרפים:</a:t>
            </a:r>
          </a:p>
          <a:p>
            <a:r>
              <a:rPr lang="he-IL" dirty="0"/>
              <a:t>אנחנו יכולים לראות </a:t>
            </a:r>
            <a:r>
              <a:rPr lang="he-IL" dirty="0" err="1"/>
              <a:t>היסטוגרמה</a:t>
            </a:r>
            <a:r>
              <a:rPr lang="he-IL" dirty="0"/>
              <a:t> של ערך מינימלי, מקסימלי של גלוקוז ב-24 השעות </a:t>
            </a:r>
            <a:r>
              <a:rPr lang="he-IL" dirty="0" err="1"/>
              <a:t>לאישפוז</a:t>
            </a:r>
            <a:r>
              <a:rPr lang="he-IL" dirty="0"/>
              <a:t> (אגב ב-24 השעות יש פחות חוסרים אז עדיף להישען על זה ולא על השעה ה1) ובירוק את </a:t>
            </a:r>
            <a:r>
              <a:rPr lang="he-IL" dirty="0" err="1"/>
              <a:t>האפצ</a:t>
            </a:r>
            <a:r>
              <a:rPr lang="he-IL" dirty="0"/>
              <a:t>' , רואים שבהתחלה הוא מתנהג כמו המינימום ואז יש ירידה ואז יותר דומה למקסימום. מה זה אומר? </a:t>
            </a:r>
            <a:r>
              <a:rPr lang="he-IL" dirty="0" err="1"/>
              <a:t>שהנקודת</a:t>
            </a:r>
            <a:r>
              <a:rPr lang="he-IL" dirty="0"/>
              <a:t> מינימום ההיא זה הערך הכי פחות שכיח , ותמיד ניקח ערך שיותר קיצוני לו ולכן </a:t>
            </a:r>
            <a:r>
              <a:rPr lang="he-IL" dirty="0" err="1"/>
              <a:t>באפצ</a:t>
            </a:r>
            <a:r>
              <a:rPr lang="he-IL" dirty="0"/>
              <a:t>' השכיחות שלו הכי נמוכה, הערך הזה מהווה את הערך הנורמלי של גלוקוז בדם. פה הנורמה היא כ-130, כאשר תיקנתי את זה לערך הקיצוני ביותר מ130 ההבדלים היו עוד יותר ברורים. </a:t>
            </a:r>
            <a:r>
              <a:rPr lang="he-IL" dirty="0" err="1"/>
              <a:t>כנל</a:t>
            </a:r>
            <a:r>
              <a:rPr lang="he-IL" dirty="0"/>
              <a:t> לקצב לב למשל, אפשר להסיק שערך הנורמה הוא כ-75.</a:t>
            </a:r>
          </a:p>
          <a:p>
            <a:r>
              <a:rPr lang="he-IL" dirty="0"/>
              <a:t> זה לא רק יקרב אותנו </a:t>
            </a:r>
            <a:r>
              <a:rPr lang="he-IL" dirty="0" err="1"/>
              <a:t>לטרגט</a:t>
            </a:r>
            <a:r>
              <a:rPr lang="he-IL" dirty="0"/>
              <a:t> אלא גם ע"י תיקון מחדש נפחית את ה</a:t>
            </a:r>
            <a:r>
              <a:rPr lang="en-US" dirty="0"/>
              <a:t>nans</a:t>
            </a:r>
            <a:r>
              <a:rPr lang="he-IL" dirty="0"/>
              <a:t>, שקף הבא יראה זאת.</a:t>
            </a:r>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7</a:t>
            </a:fld>
            <a:endParaRPr lang="he-IL"/>
          </a:p>
        </p:txBody>
      </p:sp>
    </p:spTree>
    <p:extLst>
      <p:ext uri="{BB962C8B-B14F-4D97-AF65-F5344CB8AC3E}">
        <p14:creationId xmlns:p14="http://schemas.microsoft.com/office/powerpoint/2010/main" val="3378593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buFontTx/>
              <a:buChar char="-"/>
            </a:pPr>
            <a:r>
              <a:rPr lang="he-IL" dirty="0"/>
              <a:t>פה הצגתי עוד משתנה קטגוריאלי, מחלות רקע, פה שמתי לב לדוגמא שמחלות כבד (</a:t>
            </a:r>
            <a:r>
              <a:rPr lang="en-US" dirty="0"/>
              <a:t>cirrhosis’</a:t>
            </a:r>
            <a:r>
              <a:rPr lang="he-IL" dirty="0"/>
              <a:t>, </a:t>
            </a:r>
            <a:r>
              <a:rPr lang="en-US" dirty="0"/>
              <a:t>hepatic failure</a:t>
            </a:r>
            <a:r>
              <a:rPr lang="he-IL" dirty="0"/>
              <a:t>) מזוהות יותר עם </a:t>
            </a:r>
            <a:r>
              <a:rPr lang="he-IL" dirty="0" err="1"/>
              <a:t>הסכרתיים</a:t>
            </a:r>
            <a:r>
              <a:rPr lang="he-IL" dirty="0"/>
              <a:t>, ייתכן ויש קשר...</a:t>
            </a:r>
          </a:p>
          <a:p>
            <a:pPr marL="171450" indent="-171450">
              <a:buFontTx/>
              <a:buChar char="-"/>
            </a:pPr>
            <a:endParaRPr lang="he-IL" dirty="0"/>
          </a:p>
          <a:p>
            <a:pPr marL="171450" indent="-171450">
              <a:buFontTx/>
              <a:buChar char="-"/>
            </a:pP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8</a:t>
            </a:fld>
            <a:endParaRPr lang="he-IL"/>
          </a:p>
        </p:txBody>
      </p:sp>
    </p:spTree>
    <p:extLst>
      <p:ext uri="{BB962C8B-B14F-4D97-AF65-F5344CB8AC3E}">
        <p14:creationId xmlns:p14="http://schemas.microsoft.com/office/powerpoint/2010/main" val="2134399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-יש לנו גרף </a:t>
            </a:r>
            <a:r>
              <a:rPr lang="he-IL" dirty="0" err="1"/>
              <a:t>קולורציה</a:t>
            </a:r>
            <a:r>
              <a:rPr lang="he-IL" dirty="0"/>
              <a:t> (אני עשיתי גם עבור </a:t>
            </a:r>
            <a:r>
              <a:rPr lang="he-IL" dirty="0" err="1"/>
              <a:t>דאטא</a:t>
            </a:r>
            <a:r>
              <a:rPr lang="he-IL" dirty="0"/>
              <a:t> ללא ערכים חסרים-למעלה, וגם עבור רק הערכים החסרים-למטה), מדובר פה </a:t>
            </a:r>
            <a:r>
              <a:rPr lang="he-IL" dirty="0" err="1"/>
              <a:t>בקולורציה</a:t>
            </a:r>
            <a:r>
              <a:rPr lang="he-IL" dirty="0"/>
              <a:t> </a:t>
            </a:r>
            <a:r>
              <a:rPr lang="he-IL" dirty="0" err="1"/>
              <a:t>פירסון</a:t>
            </a:r>
            <a:r>
              <a:rPr lang="he-IL" dirty="0"/>
              <a:t>, המשמעות היא שככל </a:t>
            </a:r>
            <a:r>
              <a:rPr lang="he-IL" dirty="0" err="1"/>
              <a:t>שהקולורציה</a:t>
            </a:r>
            <a:r>
              <a:rPr lang="he-IL" dirty="0"/>
              <a:t> יותר מתקרבת ל-1 אז זה אומר שיש </a:t>
            </a:r>
            <a:r>
              <a:rPr lang="he-IL" dirty="0" err="1"/>
              <a:t>קולורציה</a:t>
            </a:r>
            <a:r>
              <a:rPr lang="he-IL" dirty="0"/>
              <a:t> (תלות חיובית בין הערכים, אם אחד גדל אז גם השני יגדל), אם זה 0 (לבן) אז אין קשר , אם זה -1 (אדום) אז התלות היא שלילית (אם אחד גדל השני קטן </a:t>
            </a:r>
            <a:r>
              <a:rPr lang="he-IL" dirty="0" err="1"/>
              <a:t>וליהפך</a:t>
            </a:r>
            <a:r>
              <a:rPr lang="he-IL" dirty="0"/>
              <a:t>). זה יכול לתת לנו אינדיקציה מאוד טובה ולתת לנו המון מידע, למשל רואים פה ש</a:t>
            </a:r>
            <a:r>
              <a:rPr lang="en-US" dirty="0" err="1"/>
              <a:t>bmi</a:t>
            </a:r>
            <a:r>
              <a:rPr lang="en-US" dirty="0"/>
              <a:t>  </a:t>
            </a:r>
            <a:r>
              <a:rPr lang="he-IL" dirty="0"/>
              <a:t>יש </a:t>
            </a:r>
            <a:r>
              <a:rPr lang="he-IL" dirty="0" err="1"/>
              <a:t>קולורציה</a:t>
            </a:r>
            <a:r>
              <a:rPr lang="he-IL" dirty="0"/>
              <a:t> חיובית עם גובה ומשקל (זאת דוגמא פשוטה כי כולנו מכירים את התלות הזאת אבל במקרים פחות מוכרים זה נותן הרבה מידע. א </a:t>
            </a:r>
            <a:r>
              <a:rPr lang="he-IL" dirty="0" err="1"/>
              <a:t>זאם</a:t>
            </a:r>
            <a:r>
              <a:rPr lang="he-IL" dirty="0"/>
              <a:t> נחזור לדוגמא הזאת, יכולתי להסיק מכך שה</a:t>
            </a:r>
            <a:r>
              <a:rPr lang="en-US" dirty="0" err="1"/>
              <a:t>bmi</a:t>
            </a:r>
            <a:r>
              <a:rPr lang="he-IL" dirty="0"/>
              <a:t> מחושב לפי הגובה והמשקל, כך חישבתי מחדש אותו (כי מסתבר שהיו שם טעויות) פלוס הורדתי כך את חלק מהחוסרים בעמודה הזו. אותו דבר עשיתי לכל קטגוריה (החלוקות לקטגוריות הן לפי הסט מילון שניתן לי). </a:t>
            </a:r>
          </a:p>
          <a:p>
            <a:r>
              <a:rPr lang="he-IL" dirty="0"/>
              <a:t>- </a:t>
            </a:r>
          </a:p>
          <a:p>
            <a:endParaRPr lang="he-IL" dirty="0"/>
          </a:p>
        </p:txBody>
      </p:sp>
      <p:sp>
        <p:nvSpPr>
          <p:cNvPr id="4" name="מציין מיקום של מספר שקופית 3"/>
          <p:cNvSpPr>
            <a:spLocks noGrp="1"/>
          </p:cNvSpPr>
          <p:nvPr>
            <p:ph type="sldNum" sz="quarter" idx="5"/>
          </p:nvPr>
        </p:nvSpPr>
        <p:spPr/>
        <p:txBody>
          <a:bodyPr/>
          <a:lstStyle/>
          <a:p>
            <a:fld id="{7787FCD2-78CA-492D-9375-93E0708F4601}" type="slidenum">
              <a:rPr lang="he-IL" smtClean="0"/>
              <a:t>9</a:t>
            </a:fld>
            <a:endParaRPr lang="he-IL"/>
          </a:p>
        </p:txBody>
      </p:sp>
    </p:spTree>
    <p:extLst>
      <p:ext uri="{BB962C8B-B14F-4D97-AF65-F5344CB8AC3E}">
        <p14:creationId xmlns:p14="http://schemas.microsoft.com/office/powerpoint/2010/main" val="3149846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893415-722C-4D80-8A05-6DFB72337D4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38AB9B52-3E16-4392-B8BB-9FC69149A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92C8FA2A-78C0-4A8B-819F-437A99184412}"/>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5" name="מציין מיקום של כותרת תחתונה 4">
            <a:extLst>
              <a:ext uri="{FF2B5EF4-FFF2-40B4-BE49-F238E27FC236}">
                <a16:creationId xmlns:a16="http://schemas.microsoft.com/office/drawing/2014/main" id="{5290C119-52AD-4BA1-A6C9-1E931138277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077D847-404C-4B6D-9EB3-03985CD3C86F}"/>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75270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BB2F092-9A54-4E07-A875-24496351106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1A1E0DEA-2EBE-41BD-952F-C1461CAB333D}"/>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EF5ED22-A986-4CD9-8CD9-2FF6289D21C8}"/>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5" name="מציין מיקום של כותרת תחתונה 4">
            <a:extLst>
              <a:ext uri="{FF2B5EF4-FFF2-40B4-BE49-F238E27FC236}">
                <a16:creationId xmlns:a16="http://schemas.microsoft.com/office/drawing/2014/main" id="{2A912D71-50C1-43B8-BB0B-4DE726C7608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67937C7-DE0D-423A-8749-D3A1529EF90E}"/>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3227624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D0CD4868-5DB4-43AD-8B84-A0CA0E50ECD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FF112C2-20EE-4081-8E27-6C9552F5EC5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172B192-B3DF-4671-B779-DDA679B9C352}"/>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5" name="מציין מיקום של כותרת תחתונה 4">
            <a:extLst>
              <a:ext uri="{FF2B5EF4-FFF2-40B4-BE49-F238E27FC236}">
                <a16:creationId xmlns:a16="http://schemas.microsoft.com/office/drawing/2014/main" id="{C766C542-68BF-4A95-A6E7-65934FDBDFF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9CF060F-61E9-4ECD-837A-E9981CE9AB26}"/>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261453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121C07-A40E-4BEB-A745-31AE9DAFE95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56E184A-5CDC-4602-A672-BDF7B81C40EC}"/>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D36AAF0-172D-4F2D-ACA3-2DA11E09D38C}"/>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5" name="מציין מיקום של כותרת תחתונה 4">
            <a:extLst>
              <a:ext uri="{FF2B5EF4-FFF2-40B4-BE49-F238E27FC236}">
                <a16:creationId xmlns:a16="http://schemas.microsoft.com/office/drawing/2014/main" id="{83161482-5FB5-46E6-8BCD-E973ED53183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B4B423D-A8C5-4496-869C-491AFCC1D10E}"/>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59255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190E104-0C3D-427B-BEBE-485528C82F4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37F34E41-82CF-47CC-9952-AE51FAD278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5F46631-B1C8-4280-A82A-13FBA62A18BE}"/>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5" name="מציין מיקום של כותרת תחתונה 4">
            <a:extLst>
              <a:ext uri="{FF2B5EF4-FFF2-40B4-BE49-F238E27FC236}">
                <a16:creationId xmlns:a16="http://schemas.microsoft.com/office/drawing/2014/main" id="{1F56DA5B-A005-43D2-B867-812BF6738B9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A868569-9723-40FF-892A-66262886A3F2}"/>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3611818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4FE26B-CD13-4AAF-9D99-AAAFE5FD7F6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7812065-FEAC-44C1-8E98-53092BCF372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3A4BD3F8-0E25-4B50-AA29-D0BD7EF96C1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C7B72ABE-2D17-4513-8090-8ECBA8B68557}"/>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6" name="מציין מיקום של כותרת תחתונה 5">
            <a:extLst>
              <a:ext uri="{FF2B5EF4-FFF2-40B4-BE49-F238E27FC236}">
                <a16:creationId xmlns:a16="http://schemas.microsoft.com/office/drawing/2014/main" id="{4D753015-D0D7-40CF-8597-C41FF063C97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98B1E23-9411-4524-9A4C-0094088524C8}"/>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1850314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9B14D28-19D0-4F10-B74F-E8F7DF3E99F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FC23B05-E5AA-4D97-A583-6DBC1C634B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A1457B5-F1BD-4DE2-8350-8E65974DDFF1}"/>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6281BC6-DB53-480F-B656-DA53A8B9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0F83700-A0E4-4224-B528-0D01CBA2A4A1}"/>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1A0EC04-E96F-4B40-907F-229528F10B62}"/>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8" name="מציין מיקום של כותרת תחתונה 7">
            <a:extLst>
              <a:ext uri="{FF2B5EF4-FFF2-40B4-BE49-F238E27FC236}">
                <a16:creationId xmlns:a16="http://schemas.microsoft.com/office/drawing/2014/main" id="{79F0895A-009D-4926-92FD-05E70892F826}"/>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1DBD7CF2-7120-46E7-AE6D-1B28049E0A32}"/>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3586461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839629E-427B-41EB-A805-71D3E85B0D7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3E99CFAD-9979-40D0-A593-F5598A103C7B}"/>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4" name="מציין מיקום של כותרת תחתונה 3">
            <a:extLst>
              <a:ext uri="{FF2B5EF4-FFF2-40B4-BE49-F238E27FC236}">
                <a16:creationId xmlns:a16="http://schemas.microsoft.com/office/drawing/2014/main" id="{9154B094-AC71-4037-8F50-F4C295B67219}"/>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A507E2B5-A8CA-49B5-A7A1-8FA24A17B31A}"/>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1601213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475467E-5BAD-4E68-B69B-72AB2383F429}"/>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3" name="מציין מיקום של כותרת תחתונה 2">
            <a:extLst>
              <a:ext uri="{FF2B5EF4-FFF2-40B4-BE49-F238E27FC236}">
                <a16:creationId xmlns:a16="http://schemas.microsoft.com/office/drawing/2014/main" id="{86C08702-489C-45DF-8011-46E8EB71AC77}"/>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2A07156D-1E7E-4134-85E1-5EA06522B2D3}"/>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2707662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8880AC-8D09-4D8A-8377-1FAB29860F4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B320B32-4995-4796-A83E-0C2999E73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C740D53-BEFE-4CEA-8F82-935BE8C5A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DC5EE93-FD9C-4CBB-984F-2B2087C9C460}"/>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6" name="מציין מיקום של כותרת תחתונה 5">
            <a:extLst>
              <a:ext uri="{FF2B5EF4-FFF2-40B4-BE49-F238E27FC236}">
                <a16:creationId xmlns:a16="http://schemas.microsoft.com/office/drawing/2014/main" id="{ADCD20E0-C724-4B93-87F4-6DF838584F2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DD616AF-25BC-44DF-8EDB-43446DF367CB}"/>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52797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13A652-D988-4C75-A6A5-8BC4C70FF52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53C3F495-6BC7-40F6-9D0A-4CB8BB4DD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13C286A-9215-481E-8032-2B316AA133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65AAB6D-BADD-491B-A6BC-BC124DA3C153}"/>
              </a:ext>
            </a:extLst>
          </p:cNvPr>
          <p:cNvSpPr>
            <a:spLocks noGrp="1"/>
          </p:cNvSpPr>
          <p:nvPr>
            <p:ph type="dt" sz="half" idx="10"/>
          </p:nvPr>
        </p:nvSpPr>
        <p:spPr/>
        <p:txBody>
          <a:bodyPr/>
          <a:lstStyle/>
          <a:p>
            <a:fld id="{45435B1B-2033-483A-AC41-28E9CEA81BDB}" type="datetimeFigureOut">
              <a:rPr lang="he-IL" smtClean="0"/>
              <a:t>ט"ו/סיון/תשפ"א</a:t>
            </a:fld>
            <a:endParaRPr lang="he-IL"/>
          </a:p>
        </p:txBody>
      </p:sp>
      <p:sp>
        <p:nvSpPr>
          <p:cNvPr id="6" name="מציין מיקום של כותרת תחתונה 5">
            <a:extLst>
              <a:ext uri="{FF2B5EF4-FFF2-40B4-BE49-F238E27FC236}">
                <a16:creationId xmlns:a16="http://schemas.microsoft.com/office/drawing/2014/main" id="{FD60085C-7748-4A90-AA2F-E5D767347E2D}"/>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FCBDCB7-D970-45D5-8414-2E8983995E24}"/>
              </a:ext>
            </a:extLst>
          </p:cNvPr>
          <p:cNvSpPr>
            <a:spLocks noGrp="1"/>
          </p:cNvSpPr>
          <p:nvPr>
            <p:ph type="sldNum" sz="quarter" idx="12"/>
          </p:nvPr>
        </p:nvSpPr>
        <p:spPr/>
        <p:txBody>
          <a:bodyPr/>
          <a:lstStyle/>
          <a:p>
            <a:fld id="{736B7546-9D92-4480-85BE-242EB593610D}" type="slidenum">
              <a:rPr lang="he-IL" smtClean="0"/>
              <a:t>‹#›</a:t>
            </a:fld>
            <a:endParaRPr lang="he-IL"/>
          </a:p>
        </p:txBody>
      </p:sp>
    </p:spTree>
    <p:extLst>
      <p:ext uri="{BB962C8B-B14F-4D97-AF65-F5344CB8AC3E}">
        <p14:creationId xmlns:p14="http://schemas.microsoft.com/office/powerpoint/2010/main" val="2549709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4499BCF0-B9B2-4AEA-8F4D-93ADFC9D0D53}"/>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3FC72F08-AF69-4C89-9796-9E6F2CA43C3C}"/>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EBB2350-B6CA-4994-8E78-1D6B8238FEAE}"/>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5435B1B-2033-483A-AC41-28E9CEA81BDB}" type="datetimeFigureOut">
              <a:rPr lang="he-IL" smtClean="0"/>
              <a:t>ט"ו/סיון/תשפ"א</a:t>
            </a:fld>
            <a:endParaRPr lang="he-IL"/>
          </a:p>
        </p:txBody>
      </p:sp>
      <p:sp>
        <p:nvSpPr>
          <p:cNvPr id="5" name="מציין מיקום של כותרת תחתונה 4">
            <a:extLst>
              <a:ext uri="{FF2B5EF4-FFF2-40B4-BE49-F238E27FC236}">
                <a16:creationId xmlns:a16="http://schemas.microsoft.com/office/drawing/2014/main" id="{976B4B06-EFC6-4371-973C-582E9BFD7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88B47E9-7C87-4B93-8EC1-DE45F99E4640}"/>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36B7546-9D92-4480-85BE-242EB593610D}" type="slidenum">
              <a:rPr lang="he-IL" smtClean="0"/>
              <a:t>‹#›</a:t>
            </a:fld>
            <a:endParaRPr lang="he-IL"/>
          </a:p>
        </p:txBody>
      </p:sp>
    </p:spTree>
    <p:extLst>
      <p:ext uri="{BB962C8B-B14F-4D97-AF65-F5344CB8AC3E}">
        <p14:creationId xmlns:p14="http://schemas.microsoft.com/office/powerpoint/2010/main" val="753320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png"/><Relationship Id="rId7"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31FF0EDC-3195-4516-BCF8-6D7569BA6EAF}"/>
              </a:ext>
            </a:extLst>
          </p:cNvPr>
          <p:cNvPicPr>
            <a:picLocks noChangeAspect="1"/>
          </p:cNvPicPr>
          <p:nvPr/>
        </p:nvPicPr>
        <p:blipFill rotWithShape="1">
          <a:blip r:embed="rId3"/>
          <a:srcRect l="7795" t="9892" r="1296"/>
          <a:stretch/>
        </p:blipFill>
        <p:spPr>
          <a:xfrm>
            <a:off x="0" y="0"/>
            <a:ext cx="12191980" cy="6857990"/>
          </a:xfrm>
          <a:prstGeom prst="rect">
            <a:avLst/>
          </a:prstGeom>
        </p:spPr>
      </p:pic>
      <p:sp>
        <p:nvSpPr>
          <p:cNvPr id="41" name="Rectangle 40">
            <a:extLst>
              <a:ext uri="{FF2B5EF4-FFF2-40B4-BE49-F238E27FC236}">
                <a16:creationId xmlns:a16="http://schemas.microsoft.com/office/drawing/2014/main" id="{ED49FE6D-E54D-4A15-9572-966ED42F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2192000" cy="207732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4E27361-738C-412A-B89B-730E8699A0E6}"/>
              </a:ext>
            </a:extLst>
          </p:cNvPr>
          <p:cNvSpPr>
            <a:spLocks noGrp="1"/>
          </p:cNvSpPr>
          <p:nvPr>
            <p:ph type="ctrTitle"/>
          </p:nvPr>
        </p:nvSpPr>
        <p:spPr>
          <a:xfrm>
            <a:off x="493528" y="4028913"/>
            <a:ext cx="10918056" cy="1327380"/>
          </a:xfrm>
        </p:spPr>
        <p:txBody>
          <a:bodyPr>
            <a:normAutofit/>
          </a:bodyPr>
          <a:lstStyle/>
          <a:p>
            <a:r>
              <a:rPr lang="en-US" sz="3600" dirty="0">
                <a:latin typeface="Abadi" panose="020B0604020104020204" pitchFamily="34" charset="0"/>
              </a:rPr>
              <a:t>She Codes Project</a:t>
            </a:r>
            <a:br>
              <a:rPr lang="he-IL" sz="3600" dirty="0">
                <a:latin typeface="Abadi" panose="020B0604020104020204" pitchFamily="34" charset="0"/>
              </a:rPr>
            </a:br>
            <a:endParaRPr lang="he-IL" sz="3600" dirty="0">
              <a:latin typeface="Abadi" panose="020B0604020104020204" pitchFamily="34" charset="0"/>
            </a:endParaRPr>
          </a:p>
        </p:txBody>
      </p:sp>
      <p:sp>
        <p:nvSpPr>
          <p:cNvPr id="3" name="כותרת משנה 2">
            <a:extLst>
              <a:ext uri="{FF2B5EF4-FFF2-40B4-BE49-F238E27FC236}">
                <a16:creationId xmlns:a16="http://schemas.microsoft.com/office/drawing/2014/main" id="{7818162B-3919-4279-9DFD-8EC332500DA3}"/>
              </a:ext>
            </a:extLst>
          </p:cNvPr>
          <p:cNvSpPr>
            <a:spLocks noGrp="1"/>
          </p:cNvSpPr>
          <p:nvPr>
            <p:ph type="subTitle" idx="1"/>
          </p:nvPr>
        </p:nvSpPr>
        <p:spPr>
          <a:xfrm>
            <a:off x="926377" y="4893530"/>
            <a:ext cx="10183086" cy="764319"/>
          </a:xfrm>
        </p:spPr>
        <p:txBody>
          <a:bodyPr>
            <a:normAutofit/>
          </a:bodyPr>
          <a:lstStyle/>
          <a:p>
            <a:r>
              <a:rPr lang="en-US" sz="2000" b="1" dirty="0">
                <a:latin typeface="Abadi Extra Light" panose="020B0604020202020204" pitchFamily="34" charset="0"/>
              </a:rPr>
              <a:t>Diabetes Diagnosis</a:t>
            </a:r>
          </a:p>
          <a:p>
            <a:r>
              <a:rPr lang="en-US" sz="1800" b="1" dirty="0">
                <a:latin typeface="Abadi Extra Light" panose="020B0604020202020204" pitchFamily="34" charset="0"/>
              </a:rPr>
              <a:t>Machine Learning and Data Analysis project </a:t>
            </a:r>
            <a:endParaRPr lang="he-IL" sz="1800" b="1" dirty="0">
              <a:latin typeface="Abadi Extra Light" panose="020B0604020202020204" pitchFamily="34" charset="0"/>
            </a:endParaRPr>
          </a:p>
          <a:p>
            <a:endParaRPr lang="he-IL" sz="800" dirty="0"/>
          </a:p>
        </p:txBody>
      </p:sp>
      <p:cxnSp>
        <p:nvCxnSpPr>
          <p:cNvPr id="43" name="Straight Connector 42">
            <a:extLst>
              <a:ext uri="{FF2B5EF4-FFF2-40B4-BE49-F238E27FC236}">
                <a16:creationId xmlns:a16="http://schemas.microsoft.com/office/drawing/2014/main" id="{EAFC8083-BBFA-464C-A805-4E844F66B2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49692"/>
            <a:ext cx="12188824" cy="0"/>
          </a:xfrm>
          <a:prstGeom prst="line">
            <a:avLst/>
          </a:prstGeom>
          <a:ln w="50800">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7DF9911-4A37-4096-BE25-0CCCFECBF6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5711486"/>
            <a:ext cx="27432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752BC6-CDD2-4020-8DCF-B5E813CD3A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26067"/>
            <a:ext cx="12188824" cy="0"/>
          </a:xfrm>
          <a:prstGeom prst="line">
            <a:avLst/>
          </a:prstGeom>
          <a:ln w="50800">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sp>
        <p:nvSpPr>
          <p:cNvPr id="36" name="כותרת משנה 2">
            <a:extLst>
              <a:ext uri="{FF2B5EF4-FFF2-40B4-BE49-F238E27FC236}">
                <a16:creationId xmlns:a16="http://schemas.microsoft.com/office/drawing/2014/main" id="{3C49810F-EFA4-4359-A915-F79B2AF67DC1}"/>
              </a:ext>
            </a:extLst>
          </p:cNvPr>
          <p:cNvSpPr txBox="1">
            <a:spLocks/>
          </p:cNvSpPr>
          <p:nvPr/>
        </p:nvSpPr>
        <p:spPr>
          <a:xfrm>
            <a:off x="3875099" y="5772150"/>
            <a:ext cx="4308781" cy="537210"/>
          </a:xfrm>
          <a:prstGeom prst="rect">
            <a:avLst/>
          </a:prstGeom>
        </p:spPr>
        <p:txBody>
          <a:bodyPr vert="horz" lIns="91440" tIns="45720" rIns="91440" bIns="45720" rtlCol="1">
            <a:normAutofit fontScale="62500" lnSpcReduction="20000"/>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Abadi Extra Light" panose="020B0604020202020204" pitchFamily="34" charset="0"/>
              </a:rPr>
              <a:t>Presented by : Einav Bezalel</a:t>
            </a:r>
          </a:p>
          <a:p>
            <a:r>
              <a:rPr lang="en-US" sz="2200" b="1" dirty="0">
                <a:latin typeface="Abadi Extra Light" panose="020B0604020202020204" pitchFamily="34" charset="0"/>
              </a:rPr>
              <a:t>Supervised by : Veronika Berman</a:t>
            </a:r>
          </a:p>
          <a:p>
            <a:endParaRPr lang="en-US" sz="4000" b="1" dirty="0">
              <a:latin typeface="Abadi Extra Light" panose="020B0604020202020204" pitchFamily="34" charset="0"/>
            </a:endParaRPr>
          </a:p>
          <a:p>
            <a:endParaRPr lang="he-IL" sz="600" dirty="0"/>
          </a:p>
        </p:txBody>
      </p:sp>
    </p:spTree>
    <p:extLst>
      <p:ext uri="{BB962C8B-B14F-4D97-AF65-F5344CB8AC3E}">
        <p14:creationId xmlns:p14="http://schemas.microsoft.com/office/powerpoint/2010/main" val="3878972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453543" y="399678"/>
            <a:ext cx="5853033" cy="274879"/>
          </a:xfrm>
        </p:spPr>
        <p:txBody>
          <a:bodyPr>
            <a:normAutofit fontScale="90000"/>
          </a:bodyPr>
          <a:lstStyle/>
          <a:p>
            <a:pPr algn="l" rtl="0"/>
            <a:r>
              <a:rPr lang="en-US" sz="3200" dirty="0"/>
              <a:t>Data Cleaning</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713742" y="1304107"/>
            <a:ext cx="8743766" cy="4404361"/>
          </a:xfrm>
        </p:spPr>
        <p:txBody>
          <a:bodyPr anchor="t">
            <a:normAutofit fontScale="92500" lnSpcReduction="20000"/>
          </a:bodyPr>
          <a:lstStyle/>
          <a:p>
            <a:pPr algn="l" rtl="0"/>
            <a:endParaRPr lang="en-US" sz="2400" dirty="0"/>
          </a:p>
          <a:p>
            <a:pPr algn="l" rtl="0">
              <a:lnSpc>
                <a:spcPct val="150000"/>
              </a:lnSpc>
            </a:pPr>
            <a:r>
              <a:rPr lang="en-US" sz="2400" dirty="0"/>
              <a:t>Removal of non-unique features (identifiers).</a:t>
            </a:r>
          </a:p>
          <a:p>
            <a:pPr algn="l" rtl="0">
              <a:lnSpc>
                <a:spcPct val="150000"/>
              </a:lnSpc>
            </a:pPr>
            <a:r>
              <a:rPr lang="en-US" sz="2400" dirty="0"/>
              <a:t> Removal of features with only one unique value.</a:t>
            </a:r>
          </a:p>
          <a:p>
            <a:pPr algn="l" rtl="0">
              <a:lnSpc>
                <a:spcPct val="150000"/>
              </a:lnSpc>
            </a:pPr>
            <a:r>
              <a:rPr lang="en-US" sz="2400" dirty="0"/>
              <a:t>Dropping columns that are completely different between test set &amp; train set (Adversarial validation). </a:t>
            </a:r>
          </a:p>
          <a:p>
            <a:pPr algn="l" rtl="0">
              <a:lnSpc>
                <a:spcPct val="150000"/>
              </a:lnSpc>
            </a:pPr>
            <a:r>
              <a:rPr lang="en-US" sz="2400" dirty="0"/>
              <a:t>Dropping identical columns.</a:t>
            </a:r>
          </a:p>
          <a:p>
            <a:pPr algn="l" rtl="0">
              <a:lnSpc>
                <a:spcPct val="150000"/>
              </a:lnSpc>
            </a:pPr>
            <a:r>
              <a:rPr lang="en-US" sz="2400" dirty="0"/>
              <a:t>Dropping columns with more than 75% missing values.</a:t>
            </a:r>
          </a:p>
          <a:p>
            <a:pPr algn="l" rtl="0">
              <a:lnSpc>
                <a:spcPct val="150000"/>
              </a:lnSpc>
            </a:pPr>
            <a:r>
              <a:rPr lang="en-US" sz="2400" dirty="0"/>
              <a:t>Fixing incorrect values (switching min/max values). </a:t>
            </a:r>
          </a:p>
          <a:p>
            <a:pPr algn="l" rtl="0"/>
            <a:endParaRPr lang="en-US" sz="2400" dirty="0"/>
          </a:p>
          <a:p>
            <a:pPr marL="0" indent="0" algn="l" rtl="0">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spTree>
    <p:extLst>
      <p:ext uri="{BB962C8B-B14F-4D97-AF65-F5344CB8AC3E}">
        <p14:creationId xmlns:p14="http://schemas.microsoft.com/office/powerpoint/2010/main" val="2642079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309852" y="412741"/>
            <a:ext cx="5853033" cy="274879"/>
          </a:xfrm>
        </p:spPr>
        <p:txBody>
          <a:bodyPr>
            <a:normAutofit fontScale="90000"/>
          </a:bodyPr>
          <a:lstStyle/>
          <a:p>
            <a:pPr algn="l" rtl="0"/>
            <a:r>
              <a:rPr lang="en-US" sz="3200" dirty="0"/>
              <a:t>Missing Value Imputation </a:t>
            </a:r>
            <a:endParaRPr lang="he-IL" sz="32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sp>
        <p:nvSpPr>
          <p:cNvPr id="9" name="מציין מיקום תוכן 2">
            <a:extLst>
              <a:ext uri="{FF2B5EF4-FFF2-40B4-BE49-F238E27FC236}">
                <a16:creationId xmlns:a16="http://schemas.microsoft.com/office/drawing/2014/main" id="{A1EBEE92-64CC-4DD1-92D6-371142FBE399}"/>
              </a:ext>
            </a:extLst>
          </p:cNvPr>
          <p:cNvSpPr txBox="1">
            <a:spLocks/>
          </p:cNvSpPr>
          <p:nvPr/>
        </p:nvSpPr>
        <p:spPr>
          <a:xfrm>
            <a:off x="779418" y="1052286"/>
            <a:ext cx="8795655" cy="3202901"/>
          </a:xfrm>
          <a:prstGeom prst="rect">
            <a:avLst/>
          </a:prstGeom>
        </p:spPr>
        <p:txBody>
          <a:bodyPr vert="horz" lIns="91440" tIns="45720" rIns="91440" bIns="45720" rtlCol="1" anchor="ctr">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ct val="130000"/>
              </a:lnSpc>
            </a:pPr>
            <a:endParaRPr lang="en-US" sz="2200" dirty="0"/>
          </a:p>
          <a:p>
            <a:pPr algn="l" rtl="0">
              <a:lnSpc>
                <a:spcPct val="130000"/>
              </a:lnSpc>
            </a:pPr>
            <a:r>
              <a:rPr lang="en-US" sz="2200" dirty="0"/>
              <a:t>Replacing </a:t>
            </a:r>
            <a:r>
              <a:rPr lang="en-US" sz="2200" dirty="0" err="1"/>
              <a:t>NaNs</a:t>
            </a:r>
            <a:r>
              <a:rPr lang="en-US" sz="2200" dirty="0"/>
              <a:t> in weight/height according to the gender's mode.</a:t>
            </a:r>
          </a:p>
          <a:p>
            <a:pPr algn="l" rtl="0">
              <a:lnSpc>
                <a:spcPct val="130000"/>
              </a:lnSpc>
            </a:pPr>
            <a:r>
              <a:rPr lang="en-US" sz="2200" dirty="0"/>
              <a:t>Filling missing values based on linear regression and the most correlated variables.</a:t>
            </a:r>
          </a:p>
          <a:p>
            <a:pPr algn="l" rtl="0">
              <a:lnSpc>
                <a:spcPct val="130000"/>
              </a:lnSpc>
            </a:pPr>
            <a:r>
              <a:rPr lang="en-US" sz="2200" dirty="0"/>
              <a:t>Fill missing values with the median value or zero.</a:t>
            </a:r>
          </a:p>
          <a:p>
            <a:pPr rtl="0"/>
            <a:endParaRPr lang="en-US" sz="1800" dirty="0"/>
          </a:p>
          <a:p>
            <a:pPr marL="0" indent="0" rtl="0">
              <a:buFont typeface="Arial" panose="020B0604020202020204" pitchFamily="34" charset="0"/>
              <a:buNone/>
            </a:pPr>
            <a:endParaRPr lang="en-US" sz="1800" dirty="0"/>
          </a:p>
        </p:txBody>
      </p:sp>
    </p:spTree>
    <p:extLst>
      <p:ext uri="{BB962C8B-B14F-4D97-AF65-F5344CB8AC3E}">
        <p14:creationId xmlns:p14="http://schemas.microsoft.com/office/powerpoint/2010/main" val="576273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231475" y="360489"/>
            <a:ext cx="5853033" cy="274879"/>
          </a:xfrm>
        </p:spPr>
        <p:txBody>
          <a:bodyPr>
            <a:normAutofit fontScale="90000"/>
          </a:bodyPr>
          <a:lstStyle/>
          <a:p>
            <a:pPr algn="l" rtl="0"/>
            <a:r>
              <a:rPr lang="en-US" sz="3200" dirty="0"/>
              <a:t>Feature Engineering</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347982" y="624840"/>
            <a:ext cx="8743766" cy="2079172"/>
          </a:xfrm>
        </p:spPr>
        <p:txBody>
          <a:bodyPr anchor="t">
            <a:normAutofit/>
          </a:bodyPr>
          <a:lstStyle/>
          <a:p>
            <a:pPr algn="l" rtl="0"/>
            <a:endParaRPr lang="en-US" sz="2400" dirty="0"/>
          </a:p>
          <a:p>
            <a:pPr algn="l" rtl="0"/>
            <a:r>
              <a:rPr lang="en-US" sz="2400" dirty="0"/>
              <a:t> </a:t>
            </a:r>
            <a:r>
              <a:rPr lang="en-US" sz="2200" dirty="0"/>
              <a:t>Discretization of continuous variables based on medical knowledge.</a:t>
            </a:r>
          </a:p>
          <a:p>
            <a:pPr algn="l" rtl="0"/>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11" name="תמונה 10">
            <a:extLst>
              <a:ext uri="{FF2B5EF4-FFF2-40B4-BE49-F238E27FC236}">
                <a16:creationId xmlns:a16="http://schemas.microsoft.com/office/drawing/2014/main" id="{5EAE8AD7-7F1A-4954-8D49-64B5C0FED84F}"/>
              </a:ext>
            </a:extLst>
          </p:cNvPr>
          <p:cNvPicPr>
            <a:picLocks noChangeAspect="1"/>
          </p:cNvPicPr>
          <p:nvPr/>
        </p:nvPicPr>
        <p:blipFill>
          <a:blip r:embed="rId5"/>
          <a:stretch>
            <a:fillRect/>
          </a:stretch>
        </p:blipFill>
        <p:spPr>
          <a:xfrm>
            <a:off x="449943" y="1933303"/>
            <a:ext cx="3513564" cy="2181498"/>
          </a:xfrm>
          <a:prstGeom prst="rect">
            <a:avLst/>
          </a:prstGeom>
        </p:spPr>
      </p:pic>
      <p:pic>
        <p:nvPicPr>
          <p:cNvPr id="12" name="תמונה 11">
            <a:extLst>
              <a:ext uri="{FF2B5EF4-FFF2-40B4-BE49-F238E27FC236}">
                <a16:creationId xmlns:a16="http://schemas.microsoft.com/office/drawing/2014/main" id="{63D8A011-7BE1-46DE-85A1-3453A8847FA8}"/>
              </a:ext>
            </a:extLst>
          </p:cNvPr>
          <p:cNvPicPr>
            <a:picLocks noChangeAspect="1"/>
          </p:cNvPicPr>
          <p:nvPr/>
        </p:nvPicPr>
        <p:blipFill>
          <a:blip r:embed="rId6"/>
          <a:stretch>
            <a:fillRect/>
          </a:stretch>
        </p:blipFill>
        <p:spPr>
          <a:xfrm>
            <a:off x="587074" y="4413164"/>
            <a:ext cx="3031338" cy="2103892"/>
          </a:xfrm>
          <a:prstGeom prst="rect">
            <a:avLst/>
          </a:prstGeom>
        </p:spPr>
      </p:pic>
      <p:pic>
        <p:nvPicPr>
          <p:cNvPr id="13" name="תמונה 12">
            <a:extLst>
              <a:ext uri="{FF2B5EF4-FFF2-40B4-BE49-F238E27FC236}">
                <a16:creationId xmlns:a16="http://schemas.microsoft.com/office/drawing/2014/main" id="{9640E5BB-123C-4EF2-922E-EB2DC5B25307}"/>
              </a:ext>
            </a:extLst>
          </p:cNvPr>
          <p:cNvPicPr>
            <a:picLocks noChangeAspect="1"/>
          </p:cNvPicPr>
          <p:nvPr/>
        </p:nvPicPr>
        <p:blipFill>
          <a:blip r:embed="rId7"/>
          <a:stretch>
            <a:fillRect/>
          </a:stretch>
        </p:blipFill>
        <p:spPr>
          <a:xfrm>
            <a:off x="4924696" y="1994459"/>
            <a:ext cx="3526969" cy="2276355"/>
          </a:xfrm>
          <a:prstGeom prst="rect">
            <a:avLst/>
          </a:prstGeom>
        </p:spPr>
      </p:pic>
      <p:pic>
        <p:nvPicPr>
          <p:cNvPr id="14" name="תמונה 13">
            <a:extLst>
              <a:ext uri="{FF2B5EF4-FFF2-40B4-BE49-F238E27FC236}">
                <a16:creationId xmlns:a16="http://schemas.microsoft.com/office/drawing/2014/main" id="{264E7EEA-C491-4545-9BAB-437362134235}"/>
              </a:ext>
            </a:extLst>
          </p:cNvPr>
          <p:cNvPicPr>
            <a:picLocks noChangeAspect="1"/>
          </p:cNvPicPr>
          <p:nvPr/>
        </p:nvPicPr>
        <p:blipFill>
          <a:blip r:embed="rId8"/>
          <a:stretch>
            <a:fillRect/>
          </a:stretch>
        </p:blipFill>
        <p:spPr>
          <a:xfrm>
            <a:off x="4563125" y="4378168"/>
            <a:ext cx="3444407" cy="2252721"/>
          </a:xfrm>
          <a:prstGeom prst="rect">
            <a:avLst/>
          </a:prstGeom>
        </p:spPr>
      </p:pic>
    </p:spTree>
    <p:extLst>
      <p:ext uri="{BB962C8B-B14F-4D97-AF65-F5344CB8AC3E}">
        <p14:creationId xmlns:p14="http://schemas.microsoft.com/office/powerpoint/2010/main" val="3842790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231475" y="360489"/>
            <a:ext cx="5853033" cy="274879"/>
          </a:xfrm>
        </p:spPr>
        <p:txBody>
          <a:bodyPr>
            <a:normAutofit fontScale="90000"/>
          </a:bodyPr>
          <a:lstStyle/>
          <a:p>
            <a:pPr algn="l" rtl="0"/>
            <a:r>
              <a:rPr lang="en-US" sz="3200" dirty="0"/>
              <a:t>Feature Engineering</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347981" y="624838"/>
            <a:ext cx="10455001" cy="5684521"/>
          </a:xfrm>
        </p:spPr>
        <p:txBody>
          <a:bodyPr anchor="t">
            <a:normAutofit fontScale="77500" lnSpcReduction="20000"/>
          </a:bodyPr>
          <a:lstStyle/>
          <a:p>
            <a:pPr algn="l" rtl="0"/>
            <a:endParaRPr lang="en-US" sz="2400" dirty="0"/>
          </a:p>
          <a:p>
            <a:pPr algn="l" rtl="0">
              <a:lnSpc>
                <a:spcPct val="150000"/>
              </a:lnSpc>
            </a:pPr>
            <a:r>
              <a:rPr lang="en-US" sz="2400" dirty="0"/>
              <a:t> </a:t>
            </a:r>
            <a:r>
              <a:rPr lang="en-US" sz="2200" dirty="0"/>
              <a:t>Mathematical operations on subset of columns: differences (ranges), mean, STD, min, max for the relevant vitals &amp; lab test.</a:t>
            </a:r>
          </a:p>
          <a:p>
            <a:pPr algn="l" rtl="0">
              <a:lnSpc>
                <a:spcPct val="150000"/>
              </a:lnSpc>
            </a:pPr>
            <a:r>
              <a:rPr lang="en-US" sz="2200" dirty="0"/>
              <a:t>Count of Nans, zeros (row level)- sometimes not having data can mean a lot!</a:t>
            </a:r>
          </a:p>
          <a:p>
            <a:pPr algn="l" rtl="0">
              <a:lnSpc>
                <a:spcPct val="150000"/>
              </a:lnSpc>
            </a:pPr>
            <a:r>
              <a:rPr lang="en-US" sz="2200" dirty="0"/>
              <a:t>Group by a </a:t>
            </a:r>
            <a:r>
              <a:rPr lang="en-US" sz="2200" i="1" dirty="0"/>
              <a:t>variable</a:t>
            </a:r>
            <a:r>
              <a:rPr lang="en-US" sz="2200" dirty="0"/>
              <a:t> and compute new </a:t>
            </a:r>
            <a:r>
              <a:rPr lang="en-US" sz="2200" i="1" dirty="0"/>
              <a:t>statistics</a:t>
            </a:r>
            <a:r>
              <a:rPr lang="en-US" sz="2200" dirty="0"/>
              <a:t> of the numerical features: 	</a:t>
            </a:r>
          </a:p>
          <a:p>
            <a:pPr marL="685800" lvl="2" algn="l" rtl="0">
              <a:lnSpc>
                <a:spcPct val="150000"/>
              </a:lnSpc>
              <a:spcBef>
                <a:spcPts val="1000"/>
              </a:spcBef>
            </a:pPr>
            <a:r>
              <a:rPr lang="en-US" sz="1800" dirty="0"/>
              <a:t>Variable = categorial features or profiles (by hash a subset of columns: age, gender etc.).</a:t>
            </a:r>
          </a:p>
          <a:p>
            <a:pPr marL="685800" lvl="2" algn="l" rtl="0">
              <a:lnSpc>
                <a:spcPct val="150000"/>
              </a:lnSpc>
              <a:spcBef>
                <a:spcPts val="1000"/>
              </a:spcBef>
            </a:pPr>
            <a:r>
              <a:rPr lang="en-US" sz="1800" dirty="0"/>
              <a:t>Statistics = mean, value-mean, STD</a:t>
            </a:r>
          </a:p>
          <a:p>
            <a:pPr marL="228600" lvl="1" algn="l" rtl="0">
              <a:lnSpc>
                <a:spcPct val="150000"/>
              </a:lnSpc>
              <a:spcBef>
                <a:spcPts val="1000"/>
              </a:spcBef>
            </a:pPr>
            <a:r>
              <a:rPr lang="en-US" sz="2200" dirty="0"/>
              <a:t>Replacement of  variables with their frequencies (ranked)  from the entire dataset. </a:t>
            </a:r>
          </a:p>
          <a:p>
            <a:pPr marL="228600" lvl="1" algn="l" rtl="0">
              <a:lnSpc>
                <a:spcPct val="150000"/>
              </a:lnSpc>
              <a:spcBef>
                <a:spcPts val="1000"/>
              </a:spcBef>
            </a:pPr>
            <a:r>
              <a:rPr lang="en-US" sz="2200" dirty="0"/>
              <a:t>Aggregation subset of related columns into one feature (total sum/score).</a:t>
            </a:r>
          </a:p>
          <a:p>
            <a:pPr marL="228600" lvl="1" algn="l" rtl="0">
              <a:lnSpc>
                <a:spcPct val="150000"/>
              </a:lnSpc>
              <a:spcBef>
                <a:spcPts val="1000"/>
              </a:spcBef>
            </a:pPr>
            <a:r>
              <a:rPr lang="en-US" sz="2200" dirty="0"/>
              <a:t>Rounding of some of the continuous features.  </a:t>
            </a:r>
          </a:p>
          <a:p>
            <a:pPr marL="228600" lvl="1" algn="l" rtl="0">
              <a:lnSpc>
                <a:spcPct val="150000"/>
              </a:lnSpc>
              <a:spcBef>
                <a:spcPts val="1000"/>
              </a:spcBef>
            </a:pPr>
            <a:r>
              <a:rPr lang="en-US" sz="2200" dirty="0"/>
              <a:t>Compute new features biased on equations .</a:t>
            </a:r>
          </a:p>
          <a:p>
            <a:pPr marL="228600" lvl="1" algn="l" rtl="0">
              <a:lnSpc>
                <a:spcPct val="150000"/>
              </a:lnSpc>
              <a:spcBef>
                <a:spcPts val="1000"/>
              </a:spcBef>
            </a:pPr>
            <a:r>
              <a:rPr lang="en-US" sz="2200" dirty="0"/>
              <a:t>Notice: sometimes numbers\codes seem meaningless, but in some cases the arrangement of the number matters! Here medical codes have hierarchal order! Can make tons of features out of it!</a:t>
            </a:r>
          </a:p>
          <a:p>
            <a:pPr marL="228600" lvl="1" algn="l" rtl="0">
              <a:spcBef>
                <a:spcPts val="1000"/>
              </a:spcBef>
            </a:pPr>
            <a:endParaRPr lang="en-US" sz="2200" dirty="0"/>
          </a:p>
          <a:p>
            <a:pPr marL="0" lvl="1" indent="0" algn="l" rtl="0">
              <a:spcBef>
                <a:spcPts val="1000"/>
              </a:spcBef>
              <a:buNone/>
            </a:pPr>
            <a:endParaRPr lang="en-US" sz="2200" dirty="0"/>
          </a:p>
          <a:p>
            <a:pPr marL="0" indent="0" algn="l" rtl="0">
              <a:buNone/>
            </a:pPr>
            <a:endParaRPr lang="en-US" sz="2400" dirty="0"/>
          </a:p>
          <a:p>
            <a:pPr algn="l" rtl="0"/>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15" name="תמונה 14">
            <a:extLst>
              <a:ext uri="{FF2B5EF4-FFF2-40B4-BE49-F238E27FC236}">
                <a16:creationId xmlns:a16="http://schemas.microsoft.com/office/drawing/2014/main" id="{F5393257-1221-448B-853C-89A811B846B1}"/>
              </a:ext>
            </a:extLst>
          </p:cNvPr>
          <p:cNvPicPr>
            <a:picLocks noChangeAspect="1"/>
          </p:cNvPicPr>
          <p:nvPr/>
        </p:nvPicPr>
        <p:blipFill>
          <a:blip r:embed="rId5"/>
          <a:stretch>
            <a:fillRect/>
          </a:stretch>
        </p:blipFill>
        <p:spPr>
          <a:xfrm>
            <a:off x="4708433" y="4869905"/>
            <a:ext cx="1378858" cy="515461"/>
          </a:xfrm>
          <a:prstGeom prst="rect">
            <a:avLst/>
          </a:prstGeom>
        </p:spPr>
      </p:pic>
      <p:pic>
        <p:nvPicPr>
          <p:cNvPr id="16" name="Picture 4" descr="Serum osmolality calculator with algebraic modification. | Download  Scientific Diagram">
            <a:extLst>
              <a:ext uri="{FF2B5EF4-FFF2-40B4-BE49-F238E27FC236}">
                <a16:creationId xmlns:a16="http://schemas.microsoft.com/office/drawing/2014/main" id="{3FEFD3DD-12E5-4438-A7C6-AE884CD317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594" t="-3213" r="3631" b="83141"/>
          <a:stretch/>
        </p:blipFill>
        <p:spPr bwMode="auto">
          <a:xfrm>
            <a:off x="6744789" y="4781004"/>
            <a:ext cx="4162697" cy="424070"/>
          </a:xfrm>
          <a:prstGeom prst="rect">
            <a:avLst/>
          </a:prstGeom>
          <a:noFill/>
          <a:extLst>
            <a:ext uri="{909E8E84-426E-40DD-AFC4-6F175D3DCCD1}">
              <a14:hiddenFill xmlns:a14="http://schemas.microsoft.com/office/drawing/2010/main">
                <a:solidFill>
                  <a:srgbClr val="FFFFFF"/>
                </a:solidFill>
              </a14:hiddenFill>
            </a:ext>
          </a:extLst>
        </p:spPr>
      </p:pic>
      <p:pic>
        <p:nvPicPr>
          <p:cNvPr id="18" name="תמונה 17">
            <a:extLst>
              <a:ext uri="{FF2B5EF4-FFF2-40B4-BE49-F238E27FC236}">
                <a16:creationId xmlns:a16="http://schemas.microsoft.com/office/drawing/2014/main" id="{96423D10-27C3-443A-A26D-F23B5B62030B}"/>
              </a:ext>
            </a:extLst>
          </p:cNvPr>
          <p:cNvPicPr>
            <a:picLocks noChangeAspect="1"/>
          </p:cNvPicPr>
          <p:nvPr/>
        </p:nvPicPr>
        <p:blipFill>
          <a:blip r:embed="rId7"/>
          <a:stretch>
            <a:fillRect/>
          </a:stretch>
        </p:blipFill>
        <p:spPr>
          <a:xfrm>
            <a:off x="8347166" y="3073082"/>
            <a:ext cx="2519043" cy="1532952"/>
          </a:xfrm>
          <a:prstGeom prst="rect">
            <a:avLst/>
          </a:prstGeom>
        </p:spPr>
      </p:pic>
      <p:pic>
        <p:nvPicPr>
          <p:cNvPr id="21" name="תמונה 20">
            <a:extLst>
              <a:ext uri="{FF2B5EF4-FFF2-40B4-BE49-F238E27FC236}">
                <a16:creationId xmlns:a16="http://schemas.microsoft.com/office/drawing/2014/main" id="{2E03FBF6-01C4-46A5-AE60-D1C60E4233EE}"/>
              </a:ext>
            </a:extLst>
          </p:cNvPr>
          <p:cNvPicPr>
            <a:picLocks noChangeAspect="1"/>
          </p:cNvPicPr>
          <p:nvPr/>
        </p:nvPicPr>
        <p:blipFill>
          <a:blip r:embed="rId8"/>
          <a:stretch>
            <a:fillRect/>
          </a:stretch>
        </p:blipFill>
        <p:spPr>
          <a:xfrm>
            <a:off x="8080275" y="1606052"/>
            <a:ext cx="2423576" cy="1124085"/>
          </a:xfrm>
          <a:prstGeom prst="rect">
            <a:avLst/>
          </a:prstGeom>
        </p:spPr>
      </p:pic>
    </p:spTree>
    <p:extLst>
      <p:ext uri="{BB962C8B-B14F-4D97-AF65-F5344CB8AC3E}">
        <p14:creationId xmlns:p14="http://schemas.microsoft.com/office/powerpoint/2010/main" val="81454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תמונה 17">
            <a:extLst>
              <a:ext uri="{FF2B5EF4-FFF2-40B4-BE49-F238E27FC236}">
                <a16:creationId xmlns:a16="http://schemas.microsoft.com/office/drawing/2014/main" id="{69FF2C6D-2071-4BF2-A2EE-916642075698}"/>
              </a:ext>
            </a:extLst>
          </p:cNvPr>
          <p:cNvPicPr>
            <a:picLocks noChangeAspect="1"/>
          </p:cNvPicPr>
          <p:nvPr/>
        </p:nvPicPr>
        <p:blipFill>
          <a:blip r:embed="rId3"/>
          <a:stretch>
            <a:fillRect/>
          </a:stretch>
        </p:blipFill>
        <p:spPr>
          <a:xfrm>
            <a:off x="3792617" y="361602"/>
            <a:ext cx="4580672" cy="2956429"/>
          </a:xfrm>
          <a:prstGeom prst="rect">
            <a:avLst/>
          </a:prstGeom>
        </p:spPr>
      </p:pic>
      <p:pic>
        <p:nvPicPr>
          <p:cNvPr id="24" name="תמונה 23">
            <a:extLst>
              <a:ext uri="{FF2B5EF4-FFF2-40B4-BE49-F238E27FC236}">
                <a16:creationId xmlns:a16="http://schemas.microsoft.com/office/drawing/2014/main" id="{B22FA4A8-E032-4FDA-9965-D14070B04811}"/>
              </a:ext>
            </a:extLst>
          </p:cNvPr>
          <p:cNvPicPr>
            <a:picLocks noChangeAspect="1"/>
          </p:cNvPicPr>
          <p:nvPr/>
        </p:nvPicPr>
        <p:blipFill>
          <a:blip r:embed="rId4"/>
          <a:stretch>
            <a:fillRect/>
          </a:stretch>
        </p:blipFill>
        <p:spPr>
          <a:xfrm>
            <a:off x="8351353" y="629128"/>
            <a:ext cx="3741679" cy="2447144"/>
          </a:xfrm>
          <a:prstGeom prst="rect">
            <a:avLst/>
          </a:prstGeom>
        </p:spPr>
      </p:pic>
      <p:sp>
        <p:nvSpPr>
          <p:cNvPr id="27" name="מציין מיקום תוכן 2">
            <a:extLst>
              <a:ext uri="{FF2B5EF4-FFF2-40B4-BE49-F238E27FC236}">
                <a16:creationId xmlns:a16="http://schemas.microsoft.com/office/drawing/2014/main" id="{E647B26E-98A8-4B5E-ABD0-F7C7149B6AB1}"/>
              </a:ext>
            </a:extLst>
          </p:cNvPr>
          <p:cNvSpPr>
            <a:spLocks noGrp="1"/>
          </p:cNvSpPr>
          <p:nvPr>
            <p:ph idx="1"/>
          </p:nvPr>
        </p:nvSpPr>
        <p:spPr>
          <a:xfrm>
            <a:off x="172356" y="1047932"/>
            <a:ext cx="3804558" cy="2072639"/>
          </a:xfrm>
        </p:spPr>
        <p:txBody>
          <a:bodyPr anchor="t">
            <a:normAutofit/>
          </a:bodyPr>
          <a:lstStyle/>
          <a:p>
            <a:pPr marL="0" indent="0" algn="l" rtl="0">
              <a:buNone/>
            </a:pPr>
            <a:endParaRPr lang="en-US" sz="1800" dirty="0"/>
          </a:p>
          <a:p>
            <a:pPr algn="l" rtl="0"/>
            <a:r>
              <a:rPr lang="en-US" sz="2000" dirty="0"/>
              <a:t>Fixing blood pressure measurements.</a:t>
            </a:r>
          </a:p>
          <a:p>
            <a:pPr algn="l" rtl="0"/>
            <a:r>
              <a:rPr lang="en-US" sz="2000" dirty="0"/>
              <a:t>Blood pressure groups.</a:t>
            </a:r>
          </a:p>
          <a:p>
            <a:pPr algn="l" rtl="0"/>
            <a:r>
              <a:rPr lang="en-US" sz="2000" dirty="0"/>
              <a:t>Fixing min/max columns.</a:t>
            </a:r>
          </a:p>
          <a:p>
            <a:pPr marL="0" indent="0" rtl="0">
              <a:buNone/>
            </a:pPr>
            <a:endParaRPr lang="en-US" sz="1800" dirty="0"/>
          </a:p>
        </p:txBody>
      </p:sp>
      <p:sp>
        <p:nvSpPr>
          <p:cNvPr id="31" name="כותרת 1">
            <a:extLst>
              <a:ext uri="{FF2B5EF4-FFF2-40B4-BE49-F238E27FC236}">
                <a16:creationId xmlns:a16="http://schemas.microsoft.com/office/drawing/2014/main" id="{8347E842-CB0F-4FF1-9D08-A6E3A360523B}"/>
              </a:ext>
            </a:extLst>
          </p:cNvPr>
          <p:cNvSpPr>
            <a:spLocks noGrp="1"/>
          </p:cNvSpPr>
          <p:nvPr>
            <p:ph type="title"/>
          </p:nvPr>
        </p:nvSpPr>
        <p:spPr>
          <a:xfrm>
            <a:off x="203201" y="335448"/>
            <a:ext cx="3889828" cy="1057923"/>
          </a:xfrm>
        </p:spPr>
        <p:txBody>
          <a:bodyPr>
            <a:normAutofit/>
          </a:bodyPr>
          <a:lstStyle/>
          <a:p>
            <a:pPr algn="l" rtl="0"/>
            <a:r>
              <a:rPr lang="en-US" sz="3200" dirty="0"/>
              <a:t>Feature Engineering</a:t>
            </a:r>
            <a:endParaRPr lang="he-IL" sz="3200" dirty="0"/>
          </a:p>
        </p:txBody>
      </p:sp>
      <p:pic>
        <p:nvPicPr>
          <p:cNvPr id="32" name="תמונה 31">
            <a:extLst>
              <a:ext uri="{FF2B5EF4-FFF2-40B4-BE49-F238E27FC236}">
                <a16:creationId xmlns:a16="http://schemas.microsoft.com/office/drawing/2014/main" id="{4FC01910-7E87-4A98-A5CB-296E908BE915}"/>
              </a:ext>
            </a:extLst>
          </p:cNvPr>
          <p:cNvPicPr>
            <a:picLocks noChangeAspect="1"/>
          </p:cNvPicPr>
          <p:nvPr/>
        </p:nvPicPr>
        <p:blipFill>
          <a:blip r:embed="rId5"/>
          <a:stretch>
            <a:fillRect/>
          </a:stretch>
        </p:blipFill>
        <p:spPr>
          <a:xfrm>
            <a:off x="406399" y="3231925"/>
            <a:ext cx="3178630" cy="1746921"/>
          </a:xfrm>
          <a:prstGeom prst="rect">
            <a:avLst/>
          </a:prstGeom>
        </p:spPr>
      </p:pic>
      <p:pic>
        <p:nvPicPr>
          <p:cNvPr id="34" name="תמונה 33">
            <a:extLst>
              <a:ext uri="{FF2B5EF4-FFF2-40B4-BE49-F238E27FC236}">
                <a16:creationId xmlns:a16="http://schemas.microsoft.com/office/drawing/2014/main" id="{C8C6BFA8-CEE1-447E-AEC5-99220FEC48A6}"/>
              </a:ext>
            </a:extLst>
          </p:cNvPr>
          <p:cNvPicPr>
            <a:picLocks noChangeAspect="1"/>
          </p:cNvPicPr>
          <p:nvPr/>
        </p:nvPicPr>
        <p:blipFill>
          <a:blip r:embed="rId6"/>
          <a:stretch>
            <a:fillRect/>
          </a:stretch>
        </p:blipFill>
        <p:spPr>
          <a:xfrm>
            <a:off x="3986335" y="3297010"/>
            <a:ext cx="3053094" cy="1564395"/>
          </a:xfrm>
          <a:prstGeom prst="rect">
            <a:avLst/>
          </a:prstGeom>
        </p:spPr>
      </p:pic>
      <p:pic>
        <p:nvPicPr>
          <p:cNvPr id="36" name="תמונה 35">
            <a:extLst>
              <a:ext uri="{FF2B5EF4-FFF2-40B4-BE49-F238E27FC236}">
                <a16:creationId xmlns:a16="http://schemas.microsoft.com/office/drawing/2014/main" id="{1E3403E2-052B-477B-9585-81CAD3DBCEA7}"/>
              </a:ext>
            </a:extLst>
          </p:cNvPr>
          <p:cNvPicPr>
            <a:picLocks noChangeAspect="1"/>
          </p:cNvPicPr>
          <p:nvPr/>
        </p:nvPicPr>
        <p:blipFill>
          <a:blip r:embed="rId7"/>
          <a:stretch>
            <a:fillRect/>
          </a:stretch>
        </p:blipFill>
        <p:spPr>
          <a:xfrm>
            <a:off x="7432221" y="3292927"/>
            <a:ext cx="2989036" cy="1543429"/>
          </a:xfrm>
          <a:prstGeom prst="rect">
            <a:avLst/>
          </a:prstGeom>
        </p:spPr>
      </p:pic>
      <p:pic>
        <p:nvPicPr>
          <p:cNvPr id="38" name="תמונה 37">
            <a:extLst>
              <a:ext uri="{FF2B5EF4-FFF2-40B4-BE49-F238E27FC236}">
                <a16:creationId xmlns:a16="http://schemas.microsoft.com/office/drawing/2014/main" id="{2E650F76-1E16-4EE7-928C-05F4569CD645}"/>
              </a:ext>
            </a:extLst>
          </p:cNvPr>
          <p:cNvPicPr>
            <a:picLocks noChangeAspect="1"/>
          </p:cNvPicPr>
          <p:nvPr/>
        </p:nvPicPr>
        <p:blipFill>
          <a:blip r:embed="rId8"/>
          <a:stretch>
            <a:fillRect/>
          </a:stretch>
        </p:blipFill>
        <p:spPr>
          <a:xfrm>
            <a:off x="2133601" y="5040585"/>
            <a:ext cx="3137588" cy="1635986"/>
          </a:xfrm>
          <a:prstGeom prst="rect">
            <a:avLst/>
          </a:prstGeom>
        </p:spPr>
      </p:pic>
      <p:pic>
        <p:nvPicPr>
          <p:cNvPr id="40" name="תמונה 39">
            <a:extLst>
              <a:ext uri="{FF2B5EF4-FFF2-40B4-BE49-F238E27FC236}">
                <a16:creationId xmlns:a16="http://schemas.microsoft.com/office/drawing/2014/main" id="{B79AC5D9-2972-4BBB-AC75-E30EDAE004FA}"/>
              </a:ext>
            </a:extLst>
          </p:cNvPr>
          <p:cNvPicPr>
            <a:picLocks noChangeAspect="1"/>
          </p:cNvPicPr>
          <p:nvPr/>
        </p:nvPicPr>
        <p:blipFill>
          <a:blip r:embed="rId9"/>
          <a:stretch>
            <a:fillRect/>
          </a:stretch>
        </p:blipFill>
        <p:spPr>
          <a:xfrm>
            <a:off x="6212115" y="5000173"/>
            <a:ext cx="2975428" cy="1566014"/>
          </a:xfrm>
          <a:prstGeom prst="rect">
            <a:avLst/>
          </a:prstGeom>
        </p:spPr>
      </p:pic>
    </p:spTree>
    <p:extLst>
      <p:ext uri="{BB962C8B-B14F-4D97-AF65-F5344CB8AC3E}">
        <p14:creationId xmlns:p14="http://schemas.microsoft.com/office/powerpoint/2010/main" val="2904818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5C16A-205B-4C3D-87F5-D11787E2EB6B}"/>
              </a:ext>
            </a:extLst>
          </p:cNvPr>
          <p:cNvSpPr>
            <a:spLocks noGrp="1"/>
          </p:cNvSpPr>
          <p:nvPr>
            <p:ph type="title"/>
          </p:nvPr>
        </p:nvSpPr>
        <p:spPr/>
        <p:txBody>
          <a:bodyPr>
            <a:normAutofit/>
          </a:bodyPr>
          <a:lstStyle/>
          <a:p>
            <a:pPr algn="l"/>
            <a:r>
              <a:rPr lang="en-US" sz="3200" dirty="0"/>
              <a:t>Feature Engineering</a:t>
            </a:r>
            <a:endParaRPr lang="he-IL" sz="3200" dirty="0"/>
          </a:p>
        </p:txBody>
      </p:sp>
      <p:sp>
        <p:nvSpPr>
          <p:cNvPr id="3" name="מציין מיקום תוכן 2">
            <a:extLst>
              <a:ext uri="{FF2B5EF4-FFF2-40B4-BE49-F238E27FC236}">
                <a16:creationId xmlns:a16="http://schemas.microsoft.com/office/drawing/2014/main" id="{4491D25D-1B17-4613-A1D9-C520C9AD3CB9}"/>
              </a:ext>
            </a:extLst>
          </p:cNvPr>
          <p:cNvSpPr>
            <a:spLocks noGrp="1"/>
          </p:cNvSpPr>
          <p:nvPr>
            <p:ph idx="1"/>
          </p:nvPr>
        </p:nvSpPr>
        <p:spPr>
          <a:xfrm>
            <a:off x="838200" y="1825625"/>
            <a:ext cx="9437914" cy="4351338"/>
          </a:xfrm>
        </p:spPr>
        <p:txBody>
          <a:bodyPr/>
          <a:lstStyle/>
          <a:p>
            <a:pPr algn="l" rtl="0"/>
            <a:r>
              <a:rPr lang="en-US" dirty="0"/>
              <a:t>Fixing APACHE Scores and changing them according to the diabetes criteria. </a:t>
            </a:r>
            <a:endParaRPr lang="he-IL" dirty="0"/>
          </a:p>
        </p:txBody>
      </p:sp>
      <p:pic>
        <p:nvPicPr>
          <p:cNvPr id="5" name="תמונה 4">
            <a:extLst>
              <a:ext uri="{FF2B5EF4-FFF2-40B4-BE49-F238E27FC236}">
                <a16:creationId xmlns:a16="http://schemas.microsoft.com/office/drawing/2014/main" id="{823CC058-4003-4E30-9F50-69CD1806BD05}"/>
              </a:ext>
            </a:extLst>
          </p:cNvPr>
          <p:cNvPicPr>
            <a:picLocks noChangeAspect="1"/>
          </p:cNvPicPr>
          <p:nvPr/>
        </p:nvPicPr>
        <p:blipFill>
          <a:blip r:embed="rId3"/>
          <a:stretch>
            <a:fillRect/>
          </a:stretch>
        </p:blipFill>
        <p:spPr>
          <a:xfrm>
            <a:off x="508165" y="2710147"/>
            <a:ext cx="5851691" cy="3686366"/>
          </a:xfrm>
          <a:prstGeom prst="rect">
            <a:avLst/>
          </a:prstGeom>
        </p:spPr>
      </p:pic>
      <p:pic>
        <p:nvPicPr>
          <p:cNvPr id="7" name="תמונה 6">
            <a:extLst>
              <a:ext uri="{FF2B5EF4-FFF2-40B4-BE49-F238E27FC236}">
                <a16:creationId xmlns:a16="http://schemas.microsoft.com/office/drawing/2014/main" id="{FA1F93A4-4AFD-44C3-B78F-C868423DE172}"/>
              </a:ext>
            </a:extLst>
          </p:cNvPr>
          <p:cNvPicPr>
            <a:picLocks noChangeAspect="1"/>
          </p:cNvPicPr>
          <p:nvPr/>
        </p:nvPicPr>
        <p:blipFill>
          <a:blip r:embed="rId4"/>
          <a:stretch>
            <a:fillRect/>
          </a:stretch>
        </p:blipFill>
        <p:spPr>
          <a:xfrm>
            <a:off x="6390015" y="2962047"/>
            <a:ext cx="5649132" cy="3525838"/>
          </a:xfrm>
          <a:prstGeom prst="rect">
            <a:avLst/>
          </a:prstGeom>
        </p:spPr>
      </p:pic>
      <p:pic>
        <p:nvPicPr>
          <p:cNvPr id="11" name="תמונה 10">
            <a:extLst>
              <a:ext uri="{FF2B5EF4-FFF2-40B4-BE49-F238E27FC236}">
                <a16:creationId xmlns:a16="http://schemas.microsoft.com/office/drawing/2014/main" id="{C858463E-4204-4D37-8D2E-2B51E8598A2B}"/>
              </a:ext>
            </a:extLst>
          </p:cNvPr>
          <p:cNvPicPr>
            <a:picLocks noChangeAspect="1"/>
          </p:cNvPicPr>
          <p:nvPr/>
        </p:nvPicPr>
        <p:blipFill rotWithShape="1">
          <a:blip r:embed="rId5"/>
          <a:srcRect l="15181" r="4430"/>
          <a:stretch/>
        </p:blipFill>
        <p:spPr>
          <a:xfrm>
            <a:off x="8592456" y="0"/>
            <a:ext cx="3599544" cy="2563453"/>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3" name="תמונה 12">
            <a:extLst>
              <a:ext uri="{FF2B5EF4-FFF2-40B4-BE49-F238E27FC236}">
                <a16:creationId xmlns:a16="http://schemas.microsoft.com/office/drawing/2014/main" id="{6887B364-29BD-404D-8700-780F67C9BC30}"/>
              </a:ext>
            </a:extLst>
          </p:cNvPr>
          <p:cNvPicPr>
            <a:picLocks noChangeAspect="1"/>
          </p:cNvPicPr>
          <p:nvPr/>
        </p:nvPicPr>
        <p:blipFill>
          <a:blip r:embed="rId6"/>
          <a:stretch>
            <a:fillRect/>
          </a:stretch>
        </p:blipFill>
        <p:spPr>
          <a:xfrm>
            <a:off x="6008914" y="776503"/>
            <a:ext cx="1682978" cy="937779"/>
          </a:xfrm>
          <a:prstGeom prst="rect">
            <a:avLst/>
          </a:prstGeom>
        </p:spPr>
      </p:pic>
    </p:spTree>
    <p:extLst>
      <p:ext uri="{BB962C8B-B14F-4D97-AF65-F5344CB8AC3E}">
        <p14:creationId xmlns:p14="http://schemas.microsoft.com/office/powerpoint/2010/main" val="2052067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5C16A-205B-4C3D-87F5-D11787E2EB6B}"/>
              </a:ext>
            </a:extLst>
          </p:cNvPr>
          <p:cNvSpPr>
            <a:spLocks noGrp="1"/>
          </p:cNvSpPr>
          <p:nvPr>
            <p:ph type="title"/>
          </p:nvPr>
        </p:nvSpPr>
        <p:spPr/>
        <p:txBody>
          <a:bodyPr/>
          <a:lstStyle/>
          <a:p>
            <a:pPr algn="l"/>
            <a:r>
              <a:rPr lang="en-US" sz="4400" dirty="0"/>
              <a:t>Feature Engineering</a:t>
            </a:r>
            <a:endParaRPr lang="he-IL" dirty="0"/>
          </a:p>
        </p:txBody>
      </p:sp>
      <p:sp>
        <p:nvSpPr>
          <p:cNvPr id="3" name="מציין מיקום תוכן 2">
            <a:extLst>
              <a:ext uri="{FF2B5EF4-FFF2-40B4-BE49-F238E27FC236}">
                <a16:creationId xmlns:a16="http://schemas.microsoft.com/office/drawing/2014/main" id="{4491D25D-1B17-4613-A1D9-C520C9AD3CB9}"/>
              </a:ext>
            </a:extLst>
          </p:cNvPr>
          <p:cNvSpPr>
            <a:spLocks noGrp="1"/>
          </p:cNvSpPr>
          <p:nvPr>
            <p:ph idx="1"/>
          </p:nvPr>
        </p:nvSpPr>
        <p:spPr>
          <a:xfrm>
            <a:off x="838200" y="1825625"/>
            <a:ext cx="9249229" cy="4351338"/>
          </a:xfrm>
        </p:spPr>
        <p:txBody>
          <a:bodyPr/>
          <a:lstStyle/>
          <a:p>
            <a:pPr algn="l" rtl="0"/>
            <a:r>
              <a:rPr lang="en-US" dirty="0"/>
              <a:t>We can see that fixing those columns reduced the missing data! </a:t>
            </a:r>
            <a:endParaRPr lang="he-IL" dirty="0"/>
          </a:p>
        </p:txBody>
      </p:sp>
      <p:pic>
        <p:nvPicPr>
          <p:cNvPr id="6" name="תמונה 5">
            <a:extLst>
              <a:ext uri="{FF2B5EF4-FFF2-40B4-BE49-F238E27FC236}">
                <a16:creationId xmlns:a16="http://schemas.microsoft.com/office/drawing/2014/main" id="{8C0A2812-3D40-4D6B-BA32-4EF1CD27BEB1}"/>
              </a:ext>
            </a:extLst>
          </p:cNvPr>
          <p:cNvPicPr>
            <a:picLocks noChangeAspect="1"/>
          </p:cNvPicPr>
          <p:nvPr/>
        </p:nvPicPr>
        <p:blipFill>
          <a:blip r:embed="rId3"/>
          <a:stretch>
            <a:fillRect/>
          </a:stretch>
        </p:blipFill>
        <p:spPr>
          <a:xfrm>
            <a:off x="2627085" y="2492828"/>
            <a:ext cx="6275387" cy="3947819"/>
          </a:xfrm>
          <a:prstGeom prst="rect">
            <a:avLst/>
          </a:prstGeom>
        </p:spPr>
      </p:pic>
      <p:pic>
        <p:nvPicPr>
          <p:cNvPr id="8" name="תמונה 7">
            <a:extLst>
              <a:ext uri="{FF2B5EF4-FFF2-40B4-BE49-F238E27FC236}">
                <a16:creationId xmlns:a16="http://schemas.microsoft.com/office/drawing/2014/main" id="{AFB9038E-120F-4D2A-A4BB-2E2FE6025D8E}"/>
              </a:ext>
            </a:extLst>
          </p:cNvPr>
          <p:cNvPicPr>
            <a:picLocks noChangeAspect="1"/>
          </p:cNvPicPr>
          <p:nvPr/>
        </p:nvPicPr>
        <p:blipFill rotWithShape="1">
          <a:blip r:embed="rId4"/>
          <a:srcRect l="15181" r="4430"/>
          <a:stretch/>
        </p:blipFill>
        <p:spPr>
          <a:xfrm>
            <a:off x="8592456" y="0"/>
            <a:ext cx="3599544" cy="2563453"/>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9" name="תמונה 8">
            <a:extLst>
              <a:ext uri="{FF2B5EF4-FFF2-40B4-BE49-F238E27FC236}">
                <a16:creationId xmlns:a16="http://schemas.microsoft.com/office/drawing/2014/main" id="{28D44290-F875-48D8-A527-260C3AD562F0}"/>
              </a:ext>
            </a:extLst>
          </p:cNvPr>
          <p:cNvPicPr>
            <a:picLocks noChangeAspect="1"/>
          </p:cNvPicPr>
          <p:nvPr/>
        </p:nvPicPr>
        <p:blipFill>
          <a:blip r:embed="rId5"/>
          <a:stretch>
            <a:fillRect/>
          </a:stretch>
        </p:blipFill>
        <p:spPr>
          <a:xfrm>
            <a:off x="6008914" y="776503"/>
            <a:ext cx="1682978" cy="937779"/>
          </a:xfrm>
          <a:prstGeom prst="rect">
            <a:avLst/>
          </a:prstGeom>
        </p:spPr>
      </p:pic>
    </p:spTree>
    <p:extLst>
      <p:ext uri="{BB962C8B-B14F-4D97-AF65-F5344CB8AC3E}">
        <p14:creationId xmlns:p14="http://schemas.microsoft.com/office/powerpoint/2010/main" val="538851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5C16A-205B-4C3D-87F5-D11787E2EB6B}"/>
              </a:ext>
            </a:extLst>
          </p:cNvPr>
          <p:cNvSpPr>
            <a:spLocks noGrp="1"/>
          </p:cNvSpPr>
          <p:nvPr>
            <p:ph type="title"/>
          </p:nvPr>
        </p:nvSpPr>
        <p:spPr/>
        <p:txBody>
          <a:bodyPr/>
          <a:lstStyle/>
          <a:p>
            <a:pPr algn="l"/>
            <a:r>
              <a:rPr lang="en-US" sz="4400" dirty="0"/>
              <a:t>Feature Engineering</a:t>
            </a:r>
            <a:endParaRPr lang="he-IL" dirty="0"/>
          </a:p>
        </p:txBody>
      </p:sp>
      <p:sp>
        <p:nvSpPr>
          <p:cNvPr id="3" name="מציין מיקום תוכן 2">
            <a:extLst>
              <a:ext uri="{FF2B5EF4-FFF2-40B4-BE49-F238E27FC236}">
                <a16:creationId xmlns:a16="http://schemas.microsoft.com/office/drawing/2014/main" id="{4491D25D-1B17-4613-A1D9-C520C9AD3CB9}"/>
              </a:ext>
            </a:extLst>
          </p:cNvPr>
          <p:cNvSpPr>
            <a:spLocks noGrp="1"/>
          </p:cNvSpPr>
          <p:nvPr>
            <p:ph idx="1"/>
          </p:nvPr>
        </p:nvSpPr>
        <p:spPr>
          <a:xfrm>
            <a:off x="838200" y="1825625"/>
            <a:ext cx="9002486" cy="4351338"/>
          </a:xfrm>
        </p:spPr>
        <p:txBody>
          <a:bodyPr/>
          <a:lstStyle/>
          <a:p>
            <a:pPr algn="l" rtl="0"/>
            <a:r>
              <a:rPr lang="en-US" sz="2400" dirty="0"/>
              <a:t>Replacing 1 in the medical codes that are the most frequent in the target group, 0 otherwise.</a:t>
            </a:r>
          </a:p>
          <a:p>
            <a:pPr algn="l" rtl="0"/>
            <a:r>
              <a:rPr lang="en-US" sz="2400" dirty="0"/>
              <a:t>Serum Osmolality- according to known formula. It was found that the serum osmolality is lower in diabetics.</a:t>
            </a:r>
          </a:p>
          <a:p>
            <a:pPr algn="l" rtl="0"/>
            <a:endParaRPr lang="en-US" dirty="0"/>
          </a:p>
          <a:p>
            <a:pPr algn="l" rtl="0"/>
            <a:endParaRPr lang="he-IL" dirty="0"/>
          </a:p>
        </p:txBody>
      </p:sp>
      <p:pic>
        <p:nvPicPr>
          <p:cNvPr id="6" name="תמונה 5">
            <a:extLst>
              <a:ext uri="{FF2B5EF4-FFF2-40B4-BE49-F238E27FC236}">
                <a16:creationId xmlns:a16="http://schemas.microsoft.com/office/drawing/2014/main" id="{A17629FC-7D7A-4A80-874E-0DB56C15BBAA}"/>
              </a:ext>
            </a:extLst>
          </p:cNvPr>
          <p:cNvPicPr>
            <a:picLocks noChangeAspect="1"/>
          </p:cNvPicPr>
          <p:nvPr/>
        </p:nvPicPr>
        <p:blipFill>
          <a:blip r:embed="rId3"/>
          <a:stretch>
            <a:fillRect/>
          </a:stretch>
        </p:blipFill>
        <p:spPr>
          <a:xfrm>
            <a:off x="7750627" y="4235676"/>
            <a:ext cx="3834039" cy="2333186"/>
          </a:xfrm>
          <a:prstGeom prst="rect">
            <a:avLst/>
          </a:prstGeom>
        </p:spPr>
      </p:pic>
      <p:pic>
        <p:nvPicPr>
          <p:cNvPr id="9" name="תמונה 8">
            <a:extLst>
              <a:ext uri="{FF2B5EF4-FFF2-40B4-BE49-F238E27FC236}">
                <a16:creationId xmlns:a16="http://schemas.microsoft.com/office/drawing/2014/main" id="{622E5DA7-8919-40C6-81FA-CF668A27FAD1}"/>
              </a:ext>
            </a:extLst>
          </p:cNvPr>
          <p:cNvPicPr>
            <a:picLocks noChangeAspect="1"/>
          </p:cNvPicPr>
          <p:nvPr/>
        </p:nvPicPr>
        <p:blipFill>
          <a:blip r:embed="rId4"/>
          <a:stretch>
            <a:fillRect/>
          </a:stretch>
        </p:blipFill>
        <p:spPr>
          <a:xfrm>
            <a:off x="2338240" y="4440691"/>
            <a:ext cx="4351257" cy="2018167"/>
          </a:xfrm>
          <a:prstGeom prst="rect">
            <a:avLst/>
          </a:prstGeom>
        </p:spPr>
      </p:pic>
      <p:pic>
        <p:nvPicPr>
          <p:cNvPr id="1028" name="Picture 4" descr="Serum osmolality calculator with algebraic modification. | Download  Scientific Diagram">
            <a:extLst>
              <a:ext uri="{FF2B5EF4-FFF2-40B4-BE49-F238E27FC236}">
                <a16:creationId xmlns:a16="http://schemas.microsoft.com/office/drawing/2014/main" id="{70298968-753D-41CC-961C-F366C33193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3141"/>
          <a:stretch/>
        </p:blipFill>
        <p:spPr bwMode="auto">
          <a:xfrm>
            <a:off x="496207" y="3564393"/>
            <a:ext cx="6194879" cy="470579"/>
          </a:xfrm>
          <a:prstGeom prst="rect">
            <a:avLst/>
          </a:prstGeom>
          <a:noFill/>
          <a:extLst>
            <a:ext uri="{909E8E84-426E-40DD-AFC4-6F175D3DCCD1}">
              <a14:hiddenFill xmlns:a14="http://schemas.microsoft.com/office/drawing/2010/main">
                <a:solidFill>
                  <a:srgbClr val="FFFFFF"/>
                </a:solidFill>
              </a14:hiddenFill>
            </a:ext>
          </a:extLst>
        </p:spPr>
      </p:pic>
      <p:pic>
        <p:nvPicPr>
          <p:cNvPr id="12" name="תמונה 11">
            <a:extLst>
              <a:ext uri="{FF2B5EF4-FFF2-40B4-BE49-F238E27FC236}">
                <a16:creationId xmlns:a16="http://schemas.microsoft.com/office/drawing/2014/main" id="{B94070C8-5125-423F-B6ED-81E36AE809F7}"/>
              </a:ext>
            </a:extLst>
          </p:cNvPr>
          <p:cNvPicPr>
            <a:picLocks noChangeAspect="1"/>
          </p:cNvPicPr>
          <p:nvPr/>
        </p:nvPicPr>
        <p:blipFill rotWithShape="1">
          <a:blip r:embed="rId6"/>
          <a:srcRect l="15181" r="4430"/>
          <a:stretch/>
        </p:blipFill>
        <p:spPr>
          <a:xfrm>
            <a:off x="8592456" y="0"/>
            <a:ext cx="3599544" cy="2563453"/>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3" name="תמונה 12">
            <a:extLst>
              <a:ext uri="{FF2B5EF4-FFF2-40B4-BE49-F238E27FC236}">
                <a16:creationId xmlns:a16="http://schemas.microsoft.com/office/drawing/2014/main" id="{1BD55311-E15C-47D8-92BB-DE216F5D5A63}"/>
              </a:ext>
            </a:extLst>
          </p:cNvPr>
          <p:cNvPicPr>
            <a:picLocks noChangeAspect="1"/>
          </p:cNvPicPr>
          <p:nvPr/>
        </p:nvPicPr>
        <p:blipFill>
          <a:blip r:embed="rId7"/>
          <a:stretch>
            <a:fillRect/>
          </a:stretch>
        </p:blipFill>
        <p:spPr>
          <a:xfrm>
            <a:off x="6008914" y="776503"/>
            <a:ext cx="1682978" cy="937779"/>
          </a:xfrm>
          <a:prstGeom prst="rect">
            <a:avLst/>
          </a:prstGeom>
        </p:spPr>
      </p:pic>
    </p:spTree>
    <p:extLst>
      <p:ext uri="{BB962C8B-B14F-4D97-AF65-F5344CB8AC3E}">
        <p14:creationId xmlns:p14="http://schemas.microsoft.com/office/powerpoint/2010/main" val="758212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5C16A-205B-4C3D-87F5-D11787E2EB6B}"/>
              </a:ext>
            </a:extLst>
          </p:cNvPr>
          <p:cNvSpPr>
            <a:spLocks noGrp="1"/>
          </p:cNvSpPr>
          <p:nvPr>
            <p:ph type="title"/>
          </p:nvPr>
        </p:nvSpPr>
        <p:spPr>
          <a:xfrm>
            <a:off x="489857" y="161925"/>
            <a:ext cx="10515600" cy="1325563"/>
          </a:xfrm>
        </p:spPr>
        <p:txBody>
          <a:bodyPr/>
          <a:lstStyle/>
          <a:p>
            <a:pPr algn="l"/>
            <a:r>
              <a:rPr lang="en-US" sz="4400" dirty="0"/>
              <a:t>Feature Engineering</a:t>
            </a:r>
            <a:endParaRPr lang="he-IL" dirty="0"/>
          </a:p>
        </p:txBody>
      </p:sp>
      <p:sp>
        <p:nvSpPr>
          <p:cNvPr id="3" name="מציין מיקום תוכן 2">
            <a:extLst>
              <a:ext uri="{FF2B5EF4-FFF2-40B4-BE49-F238E27FC236}">
                <a16:creationId xmlns:a16="http://schemas.microsoft.com/office/drawing/2014/main" id="{4491D25D-1B17-4613-A1D9-C520C9AD3CB9}"/>
              </a:ext>
            </a:extLst>
          </p:cNvPr>
          <p:cNvSpPr>
            <a:spLocks noGrp="1"/>
          </p:cNvSpPr>
          <p:nvPr>
            <p:ph idx="1"/>
          </p:nvPr>
        </p:nvSpPr>
        <p:spPr>
          <a:xfrm>
            <a:off x="460830" y="1854653"/>
            <a:ext cx="9539514" cy="4351338"/>
          </a:xfrm>
        </p:spPr>
        <p:txBody>
          <a:bodyPr/>
          <a:lstStyle/>
          <a:p>
            <a:pPr algn="l" rtl="0"/>
            <a:r>
              <a:rPr lang="en-US" dirty="0"/>
              <a:t>Nan count in glucose measurement in the first hour of hospitalization vs. first day.</a:t>
            </a:r>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algn="l" rtl="0"/>
            <a:endParaRPr lang="en-US" dirty="0"/>
          </a:p>
          <a:p>
            <a:pPr marL="0" indent="0" algn="l" rtl="0">
              <a:buNone/>
            </a:pPr>
            <a:endParaRPr lang="en-US" dirty="0"/>
          </a:p>
          <a:p>
            <a:pPr algn="l" rtl="0"/>
            <a:endParaRPr lang="en-US" dirty="0"/>
          </a:p>
          <a:p>
            <a:pPr algn="l" rtl="0"/>
            <a:endParaRPr lang="he-IL" dirty="0"/>
          </a:p>
        </p:txBody>
      </p:sp>
      <p:pic>
        <p:nvPicPr>
          <p:cNvPr id="5" name="תמונה 4">
            <a:extLst>
              <a:ext uri="{FF2B5EF4-FFF2-40B4-BE49-F238E27FC236}">
                <a16:creationId xmlns:a16="http://schemas.microsoft.com/office/drawing/2014/main" id="{F3B25D65-294C-4AFA-8690-19D5D4D3BEC3}"/>
              </a:ext>
            </a:extLst>
          </p:cNvPr>
          <p:cNvPicPr>
            <a:picLocks noChangeAspect="1"/>
          </p:cNvPicPr>
          <p:nvPr/>
        </p:nvPicPr>
        <p:blipFill>
          <a:blip r:embed="rId3"/>
          <a:stretch>
            <a:fillRect/>
          </a:stretch>
        </p:blipFill>
        <p:spPr>
          <a:xfrm>
            <a:off x="246741" y="3534685"/>
            <a:ext cx="3991430" cy="1952487"/>
          </a:xfrm>
          <a:prstGeom prst="rect">
            <a:avLst/>
          </a:prstGeom>
        </p:spPr>
      </p:pic>
      <p:pic>
        <p:nvPicPr>
          <p:cNvPr id="8" name="תמונה 7">
            <a:extLst>
              <a:ext uri="{FF2B5EF4-FFF2-40B4-BE49-F238E27FC236}">
                <a16:creationId xmlns:a16="http://schemas.microsoft.com/office/drawing/2014/main" id="{D9CA492C-271F-48AC-89EE-FD8D6392B091}"/>
              </a:ext>
            </a:extLst>
          </p:cNvPr>
          <p:cNvPicPr>
            <a:picLocks noChangeAspect="1"/>
          </p:cNvPicPr>
          <p:nvPr/>
        </p:nvPicPr>
        <p:blipFill>
          <a:blip r:embed="rId4"/>
          <a:stretch>
            <a:fillRect/>
          </a:stretch>
        </p:blipFill>
        <p:spPr>
          <a:xfrm>
            <a:off x="4657806" y="3550105"/>
            <a:ext cx="3731451" cy="1891911"/>
          </a:xfrm>
          <a:prstGeom prst="rect">
            <a:avLst/>
          </a:prstGeom>
        </p:spPr>
      </p:pic>
      <p:pic>
        <p:nvPicPr>
          <p:cNvPr id="10" name="תמונה 9">
            <a:extLst>
              <a:ext uri="{FF2B5EF4-FFF2-40B4-BE49-F238E27FC236}">
                <a16:creationId xmlns:a16="http://schemas.microsoft.com/office/drawing/2014/main" id="{299FF2AB-B0D8-45D1-9EF5-B95294ECDB12}"/>
              </a:ext>
            </a:extLst>
          </p:cNvPr>
          <p:cNvPicPr>
            <a:picLocks noChangeAspect="1"/>
          </p:cNvPicPr>
          <p:nvPr/>
        </p:nvPicPr>
        <p:blipFill>
          <a:blip r:embed="rId5"/>
          <a:stretch>
            <a:fillRect/>
          </a:stretch>
        </p:blipFill>
        <p:spPr>
          <a:xfrm>
            <a:off x="8597902" y="3703867"/>
            <a:ext cx="3594098" cy="1797049"/>
          </a:xfrm>
          <a:prstGeom prst="rect">
            <a:avLst/>
          </a:prstGeom>
        </p:spPr>
      </p:pic>
      <p:pic>
        <p:nvPicPr>
          <p:cNvPr id="15" name="תמונה 14">
            <a:extLst>
              <a:ext uri="{FF2B5EF4-FFF2-40B4-BE49-F238E27FC236}">
                <a16:creationId xmlns:a16="http://schemas.microsoft.com/office/drawing/2014/main" id="{51F6ED89-D4B9-41C4-9127-E6705EE7B7D6}"/>
              </a:ext>
            </a:extLst>
          </p:cNvPr>
          <p:cNvPicPr>
            <a:picLocks noChangeAspect="1"/>
          </p:cNvPicPr>
          <p:nvPr/>
        </p:nvPicPr>
        <p:blipFill rotWithShape="1">
          <a:blip r:embed="rId6"/>
          <a:srcRect l="15181" r="4430"/>
          <a:stretch/>
        </p:blipFill>
        <p:spPr>
          <a:xfrm>
            <a:off x="8592456" y="0"/>
            <a:ext cx="3599544" cy="2563453"/>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6" name="תמונה 15">
            <a:extLst>
              <a:ext uri="{FF2B5EF4-FFF2-40B4-BE49-F238E27FC236}">
                <a16:creationId xmlns:a16="http://schemas.microsoft.com/office/drawing/2014/main" id="{94566BC2-E238-4A40-B179-A752ED3C880A}"/>
              </a:ext>
            </a:extLst>
          </p:cNvPr>
          <p:cNvPicPr>
            <a:picLocks noChangeAspect="1"/>
          </p:cNvPicPr>
          <p:nvPr/>
        </p:nvPicPr>
        <p:blipFill>
          <a:blip r:embed="rId7"/>
          <a:stretch>
            <a:fillRect/>
          </a:stretch>
        </p:blipFill>
        <p:spPr>
          <a:xfrm>
            <a:off x="6008914" y="776503"/>
            <a:ext cx="1682978" cy="937779"/>
          </a:xfrm>
          <a:prstGeom prst="rect">
            <a:avLst/>
          </a:prstGeom>
        </p:spPr>
      </p:pic>
    </p:spTree>
    <p:extLst>
      <p:ext uri="{BB962C8B-B14F-4D97-AF65-F5344CB8AC3E}">
        <p14:creationId xmlns:p14="http://schemas.microsoft.com/office/powerpoint/2010/main" val="1533940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5C16A-205B-4C3D-87F5-D11787E2EB6B}"/>
              </a:ext>
            </a:extLst>
          </p:cNvPr>
          <p:cNvSpPr>
            <a:spLocks noGrp="1"/>
          </p:cNvSpPr>
          <p:nvPr>
            <p:ph type="title"/>
          </p:nvPr>
        </p:nvSpPr>
        <p:spPr>
          <a:xfrm>
            <a:off x="359228" y="815068"/>
            <a:ext cx="10515600" cy="1325563"/>
          </a:xfrm>
        </p:spPr>
        <p:txBody>
          <a:bodyPr>
            <a:normAutofit/>
          </a:bodyPr>
          <a:lstStyle/>
          <a:p>
            <a:pPr algn="l"/>
            <a:r>
              <a:rPr lang="en-US" sz="3200" dirty="0"/>
              <a:t>Feature Engineering</a:t>
            </a:r>
            <a:endParaRPr lang="he-IL" sz="3200" dirty="0"/>
          </a:p>
        </p:txBody>
      </p:sp>
      <p:sp>
        <p:nvSpPr>
          <p:cNvPr id="3" name="מציין מיקום תוכן 2">
            <a:extLst>
              <a:ext uri="{FF2B5EF4-FFF2-40B4-BE49-F238E27FC236}">
                <a16:creationId xmlns:a16="http://schemas.microsoft.com/office/drawing/2014/main" id="{4491D25D-1B17-4613-A1D9-C520C9AD3CB9}"/>
              </a:ext>
            </a:extLst>
          </p:cNvPr>
          <p:cNvSpPr>
            <a:spLocks noGrp="1"/>
          </p:cNvSpPr>
          <p:nvPr>
            <p:ph idx="1"/>
          </p:nvPr>
        </p:nvSpPr>
        <p:spPr>
          <a:xfrm>
            <a:off x="257629" y="1738537"/>
            <a:ext cx="10515600" cy="4351338"/>
          </a:xfrm>
        </p:spPr>
        <p:txBody>
          <a:bodyPr/>
          <a:lstStyle/>
          <a:p>
            <a:pPr marL="0" indent="0" algn="l" rtl="0">
              <a:buNone/>
            </a:pPr>
            <a:endParaRPr lang="en-US" dirty="0"/>
          </a:p>
          <a:p>
            <a:pPr algn="l" rtl="0"/>
            <a:r>
              <a:rPr lang="en-US" dirty="0"/>
              <a:t>Other features relaying on the </a:t>
            </a:r>
            <a:r>
              <a:rPr lang="en-US" dirty="0" err="1"/>
              <a:t>NaN</a:t>
            </a:r>
            <a:r>
              <a:rPr lang="en-US" dirty="0"/>
              <a:t> counts and on the differences  between the values.</a:t>
            </a:r>
          </a:p>
          <a:p>
            <a:pPr algn="l" rtl="0"/>
            <a:endParaRPr lang="en-US" dirty="0"/>
          </a:p>
          <a:p>
            <a:pPr algn="l" rtl="0"/>
            <a:endParaRPr lang="en-US" dirty="0"/>
          </a:p>
          <a:p>
            <a:pPr algn="l" rtl="0"/>
            <a:endParaRPr lang="en-US" dirty="0"/>
          </a:p>
          <a:p>
            <a:pPr algn="l" rtl="0"/>
            <a:endParaRPr lang="en-US" dirty="0"/>
          </a:p>
          <a:p>
            <a:pPr algn="l" rtl="0"/>
            <a:endParaRPr lang="en-US" dirty="0"/>
          </a:p>
          <a:p>
            <a:pPr marL="0" indent="0" algn="l" rtl="0">
              <a:buNone/>
            </a:pPr>
            <a:endParaRPr lang="en-US" dirty="0"/>
          </a:p>
          <a:p>
            <a:pPr algn="l" rtl="0"/>
            <a:endParaRPr lang="en-US" dirty="0"/>
          </a:p>
          <a:p>
            <a:pPr algn="l" rtl="0"/>
            <a:endParaRPr lang="he-IL" dirty="0"/>
          </a:p>
        </p:txBody>
      </p:sp>
      <p:pic>
        <p:nvPicPr>
          <p:cNvPr id="12" name="תמונה 11">
            <a:extLst>
              <a:ext uri="{FF2B5EF4-FFF2-40B4-BE49-F238E27FC236}">
                <a16:creationId xmlns:a16="http://schemas.microsoft.com/office/drawing/2014/main" id="{6FF9C820-4CBC-40A2-9B16-9729611D3957}"/>
              </a:ext>
            </a:extLst>
          </p:cNvPr>
          <p:cNvPicPr>
            <a:picLocks noChangeAspect="1"/>
          </p:cNvPicPr>
          <p:nvPr/>
        </p:nvPicPr>
        <p:blipFill>
          <a:blip r:embed="rId3"/>
          <a:stretch>
            <a:fillRect/>
          </a:stretch>
        </p:blipFill>
        <p:spPr>
          <a:xfrm>
            <a:off x="181150" y="3583893"/>
            <a:ext cx="3650621" cy="1946773"/>
          </a:xfrm>
          <a:prstGeom prst="rect">
            <a:avLst/>
          </a:prstGeom>
        </p:spPr>
      </p:pic>
      <p:pic>
        <p:nvPicPr>
          <p:cNvPr id="14" name="תמונה 13">
            <a:extLst>
              <a:ext uri="{FF2B5EF4-FFF2-40B4-BE49-F238E27FC236}">
                <a16:creationId xmlns:a16="http://schemas.microsoft.com/office/drawing/2014/main" id="{2D4426A3-5CD7-41E5-AB70-7640DFECDAC5}"/>
              </a:ext>
            </a:extLst>
          </p:cNvPr>
          <p:cNvPicPr>
            <a:picLocks noChangeAspect="1"/>
          </p:cNvPicPr>
          <p:nvPr/>
        </p:nvPicPr>
        <p:blipFill>
          <a:blip r:embed="rId4"/>
          <a:stretch>
            <a:fillRect/>
          </a:stretch>
        </p:blipFill>
        <p:spPr>
          <a:xfrm>
            <a:off x="4916758" y="3712706"/>
            <a:ext cx="3516042" cy="1797016"/>
          </a:xfrm>
          <a:prstGeom prst="rect">
            <a:avLst/>
          </a:prstGeom>
        </p:spPr>
      </p:pic>
      <p:pic>
        <p:nvPicPr>
          <p:cNvPr id="6" name="תמונה 5">
            <a:extLst>
              <a:ext uri="{FF2B5EF4-FFF2-40B4-BE49-F238E27FC236}">
                <a16:creationId xmlns:a16="http://schemas.microsoft.com/office/drawing/2014/main" id="{B32A2D18-25F9-4210-8892-6C963F18A26E}"/>
              </a:ext>
            </a:extLst>
          </p:cNvPr>
          <p:cNvPicPr>
            <a:picLocks noChangeAspect="1"/>
          </p:cNvPicPr>
          <p:nvPr/>
        </p:nvPicPr>
        <p:blipFill>
          <a:blip r:embed="rId5"/>
          <a:stretch>
            <a:fillRect/>
          </a:stretch>
        </p:blipFill>
        <p:spPr>
          <a:xfrm>
            <a:off x="8990766" y="3739241"/>
            <a:ext cx="3201234" cy="1732642"/>
          </a:xfrm>
          <a:prstGeom prst="rect">
            <a:avLst/>
          </a:prstGeom>
        </p:spPr>
      </p:pic>
      <p:pic>
        <p:nvPicPr>
          <p:cNvPr id="13" name="תמונה 12">
            <a:extLst>
              <a:ext uri="{FF2B5EF4-FFF2-40B4-BE49-F238E27FC236}">
                <a16:creationId xmlns:a16="http://schemas.microsoft.com/office/drawing/2014/main" id="{5CF30527-732E-4B50-9DBE-A25B941E8485}"/>
              </a:ext>
            </a:extLst>
          </p:cNvPr>
          <p:cNvPicPr>
            <a:picLocks noChangeAspect="1"/>
          </p:cNvPicPr>
          <p:nvPr/>
        </p:nvPicPr>
        <p:blipFill rotWithShape="1">
          <a:blip r:embed="rId6"/>
          <a:srcRect l="15181" r="4430"/>
          <a:stretch/>
        </p:blipFill>
        <p:spPr>
          <a:xfrm>
            <a:off x="8592456" y="0"/>
            <a:ext cx="3599544" cy="2563453"/>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5" name="תמונה 14">
            <a:extLst>
              <a:ext uri="{FF2B5EF4-FFF2-40B4-BE49-F238E27FC236}">
                <a16:creationId xmlns:a16="http://schemas.microsoft.com/office/drawing/2014/main" id="{E48DC2FA-D620-4B6D-8A6A-836B08AEF8B3}"/>
              </a:ext>
            </a:extLst>
          </p:cNvPr>
          <p:cNvPicPr>
            <a:picLocks noChangeAspect="1"/>
          </p:cNvPicPr>
          <p:nvPr/>
        </p:nvPicPr>
        <p:blipFill>
          <a:blip r:embed="rId7"/>
          <a:stretch>
            <a:fillRect/>
          </a:stretch>
        </p:blipFill>
        <p:spPr>
          <a:xfrm>
            <a:off x="6008914" y="776503"/>
            <a:ext cx="1682978" cy="937779"/>
          </a:xfrm>
          <a:prstGeom prst="rect">
            <a:avLst/>
          </a:prstGeom>
        </p:spPr>
      </p:pic>
    </p:spTree>
    <p:extLst>
      <p:ext uri="{BB962C8B-B14F-4D97-AF65-F5344CB8AC3E}">
        <p14:creationId xmlns:p14="http://schemas.microsoft.com/office/powerpoint/2010/main" val="2287693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תמונה 8" descr="תמונה שמכילה טקסט, מקורה, אדם, מחשב נישא&#10;&#10;התיאור נוצר באופן אוטומטי">
            <a:extLst>
              <a:ext uri="{FF2B5EF4-FFF2-40B4-BE49-F238E27FC236}">
                <a16:creationId xmlns:a16="http://schemas.microsoft.com/office/drawing/2014/main" id="{74B36334-796E-4E03-B6AA-6E6DE9CA5296}"/>
              </a:ext>
            </a:extLst>
          </p:cNvPr>
          <p:cNvPicPr>
            <a:picLocks noChangeAspect="1"/>
          </p:cNvPicPr>
          <p:nvPr/>
        </p:nvPicPr>
        <p:blipFill rotWithShape="1">
          <a:blip r:embed="rId3"/>
          <a:srcRect l="2438" t="9091" r="31489"/>
          <a:stretch/>
        </p:blipFill>
        <p:spPr>
          <a:xfrm>
            <a:off x="3523488" y="0"/>
            <a:ext cx="8668512" cy="6857990"/>
          </a:xfrm>
          <a:prstGeom prst="rect">
            <a:avLst/>
          </a:prstGeom>
        </p:spPr>
      </p:pic>
      <p:sp>
        <p:nvSpPr>
          <p:cNvPr id="39" name="Rectangle 3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371093" y="1161288"/>
            <a:ext cx="3634849" cy="1124712"/>
          </a:xfrm>
        </p:spPr>
        <p:txBody>
          <a:bodyPr anchor="b">
            <a:normAutofit/>
          </a:bodyPr>
          <a:lstStyle/>
          <a:p>
            <a:pPr algn="l" rtl="0"/>
            <a:r>
              <a:rPr lang="en-US" sz="3200" dirty="0"/>
              <a:t>The motivation</a:t>
            </a:r>
            <a:endParaRPr lang="he-IL" sz="3200" dirty="0"/>
          </a:p>
        </p:txBody>
      </p:sp>
      <p:sp>
        <p:nvSpPr>
          <p:cNvPr id="41" name="Rectangle 4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מציין מיקום תוכן 2">
            <a:extLst>
              <a:ext uri="{FF2B5EF4-FFF2-40B4-BE49-F238E27FC236}">
                <a16:creationId xmlns:a16="http://schemas.microsoft.com/office/drawing/2014/main" id="{F82DF721-B219-4A8D-9DE6-1440DA817F07}"/>
              </a:ext>
            </a:extLst>
          </p:cNvPr>
          <p:cNvSpPr>
            <a:spLocks noGrp="1"/>
          </p:cNvSpPr>
          <p:nvPr>
            <p:ph idx="1"/>
          </p:nvPr>
        </p:nvSpPr>
        <p:spPr>
          <a:xfrm>
            <a:off x="371093" y="2718053"/>
            <a:ext cx="5144335" cy="3232803"/>
          </a:xfrm>
        </p:spPr>
        <p:txBody>
          <a:bodyPr anchor="t">
            <a:normAutofit/>
          </a:bodyPr>
          <a:lstStyle/>
          <a:p>
            <a:pPr marL="0" indent="0" algn="l" rtl="0">
              <a:lnSpc>
                <a:spcPct val="150000"/>
              </a:lnSpc>
              <a:buNone/>
            </a:pPr>
            <a:r>
              <a:rPr lang="en-US" sz="2400" dirty="0"/>
              <a:t>To determine whether a patient admitted to an Intensive Care Unit (ICU) has been diagnosed with a particular type of diabetes.</a:t>
            </a:r>
          </a:p>
        </p:txBody>
      </p:sp>
    </p:spTree>
    <p:extLst>
      <p:ext uri="{BB962C8B-B14F-4D97-AF65-F5344CB8AC3E}">
        <p14:creationId xmlns:p14="http://schemas.microsoft.com/office/powerpoint/2010/main" val="1061482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BB5C16A-205B-4C3D-87F5-D11787E2EB6B}"/>
              </a:ext>
            </a:extLst>
          </p:cNvPr>
          <p:cNvSpPr>
            <a:spLocks noGrp="1"/>
          </p:cNvSpPr>
          <p:nvPr>
            <p:ph type="title"/>
          </p:nvPr>
        </p:nvSpPr>
        <p:spPr>
          <a:xfrm>
            <a:off x="-2235780" y="-171623"/>
            <a:ext cx="5981278" cy="1684638"/>
          </a:xfrm>
        </p:spPr>
        <p:txBody>
          <a:bodyPr>
            <a:normAutofit/>
          </a:bodyPr>
          <a:lstStyle/>
          <a:p>
            <a:r>
              <a:rPr lang="en-US" sz="3200" dirty="0"/>
              <a:t>Feature Engineering</a:t>
            </a:r>
            <a:endParaRPr lang="he-IL" sz="3200" dirty="0"/>
          </a:p>
        </p:txBody>
      </p:sp>
      <p:sp>
        <p:nvSpPr>
          <p:cNvPr id="3" name="מציין מיקום תוכן 2">
            <a:extLst>
              <a:ext uri="{FF2B5EF4-FFF2-40B4-BE49-F238E27FC236}">
                <a16:creationId xmlns:a16="http://schemas.microsoft.com/office/drawing/2014/main" id="{4491D25D-1B17-4613-A1D9-C520C9AD3CB9}"/>
              </a:ext>
            </a:extLst>
          </p:cNvPr>
          <p:cNvSpPr>
            <a:spLocks noGrp="1"/>
          </p:cNvSpPr>
          <p:nvPr>
            <p:ph idx="1"/>
          </p:nvPr>
        </p:nvSpPr>
        <p:spPr>
          <a:xfrm>
            <a:off x="852716" y="1103282"/>
            <a:ext cx="2340427" cy="5195918"/>
          </a:xfrm>
        </p:spPr>
        <p:txBody>
          <a:bodyPr>
            <a:normAutofit/>
          </a:bodyPr>
          <a:lstStyle/>
          <a:p>
            <a:pPr marL="0" indent="0" rtl="0">
              <a:buNone/>
            </a:pPr>
            <a:endParaRPr lang="en-US" sz="2000" dirty="0"/>
          </a:p>
          <a:p>
            <a:pPr algn="l" rtl="0"/>
            <a:r>
              <a:rPr lang="en-US" sz="2000" dirty="0"/>
              <a:t>S.D of glucose</a:t>
            </a:r>
          </a:p>
          <a:p>
            <a:pPr algn="l" rtl="0"/>
            <a:endParaRPr lang="en-US" sz="2000" dirty="0"/>
          </a:p>
          <a:p>
            <a:pPr algn="l" rtl="0"/>
            <a:endParaRPr lang="en-US" sz="2000" dirty="0"/>
          </a:p>
          <a:p>
            <a:pPr algn="l" rtl="0"/>
            <a:endParaRPr lang="en-US" sz="2000" dirty="0"/>
          </a:p>
          <a:p>
            <a:pPr algn="l" rtl="0"/>
            <a:endParaRPr lang="en-US" sz="2000" dirty="0"/>
          </a:p>
          <a:p>
            <a:pPr algn="l" rtl="0"/>
            <a:r>
              <a:rPr lang="en-US" sz="2000" dirty="0"/>
              <a:t>Max value</a:t>
            </a:r>
          </a:p>
          <a:p>
            <a:pPr rtl="0"/>
            <a:endParaRPr lang="en-US" sz="2000" dirty="0"/>
          </a:p>
          <a:p>
            <a:pPr rtl="0"/>
            <a:endParaRPr lang="en-US" sz="2000" dirty="0"/>
          </a:p>
          <a:p>
            <a:pPr rtl="0"/>
            <a:endParaRPr lang="en-US" sz="2000" dirty="0"/>
          </a:p>
          <a:p>
            <a:pPr rtl="0"/>
            <a:endParaRPr lang="en-US" sz="2000" dirty="0"/>
          </a:p>
          <a:p>
            <a:pPr marL="0" indent="0" rtl="0">
              <a:buNone/>
            </a:pPr>
            <a:endParaRPr lang="en-US" sz="2000" dirty="0"/>
          </a:p>
          <a:p>
            <a:pPr rtl="0"/>
            <a:endParaRPr lang="en-US" sz="2000" dirty="0"/>
          </a:p>
          <a:p>
            <a:pPr rtl="0"/>
            <a:endParaRPr lang="en-US" sz="2000" dirty="0"/>
          </a:p>
          <a:p>
            <a:pPr rtl="0"/>
            <a:endParaRPr lang="en-US" sz="2000" dirty="0"/>
          </a:p>
          <a:p>
            <a:pPr rtl="0"/>
            <a:endParaRPr lang="en-US" sz="2000" dirty="0"/>
          </a:p>
          <a:p>
            <a:pPr marL="0" indent="0" rtl="0">
              <a:buNone/>
            </a:pPr>
            <a:endParaRPr lang="en-US" sz="2000" dirty="0"/>
          </a:p>
          <a:p>
            <a:pPr rtl="0"/>
            <a:endParaRPr lang="en-US" sz="2000" dirty="0"/>
          </a:p>
          <a:p>
            <a:pPr rtl="0"/>
            <a:endParaRPr lang="he-IL" sz="2000" dirty="0"/>
          </a:p>
        </p:txBody>
      </p:sp>
      <p:pic>
        <p:nvPicPr>
          <p:cNvPr id="5" name="תמונה 4">
            <a:extLst>
              <a:ext uri="{FF2B5EF4-FFF2-40B4-BE49-F238E27FC236}">
                <a16:creationId xmlns:a16="http://schemas.microsoft.com/office/drawing/2014/main" id="{3135A30C-B902-41FD-A747-EB0A81A2CAED}"/>
              </a:ext>
            </a:extLst>
          </p:cNvPr>
          <p:cNvPicPr>
            <a:picLocks noChangeAspect="1"/>
          </p:cNvPicPr>
          <p:nvPr/>
        </p:nvPicPr>
        <p:blipFill>
          <a:blip r:embed="rId3"/>
          <a:stretch>
            <a:fillRect/>
          </a:stretch>
        </p:blipFill>
        <p:spPr>
          <a:xfrm>
            <a:off x="3471867" y="1065925"/>
            <a:ext cx="3451447" cy="1725724"/>
          </a:xfrm>
          <a:prstGeom prst="rect">
            <a:avLst/>
          </a:prstGeom>
        </p:spPr>
      </p:pic>
      <p:pic>
        <p:nvPicPr>
          <p:cNvPr id="8" name="תמונה 7">
            <a:extLst>
              <a:ext uri="{FF2B5EF4-FFF2-40B4-BE49-F238E27FC236}">
                <a16:creationId xmlns:a16="http://schemas.microsoft.com/office/drawing/2014/main" id="{102E101A-466A-4F09-A863-38F176E8A6FF}"/>
              </a:ext>
            </a:extLst>
          </p:cNvPr>
          <p:cNvPicPr>
            <a:picLocks noChangeAspect="1"/>
          </p:cNvPicPr>
          <p:nvPr/>
        </p:nvPicPr>
        <p:blipFill>
          <a:blip r:embed="rId4"/>
          <a:stretch>
            <a:fillRect/>
          </a:stretch>
        </p:blipFill>
        <p:spPr>
          <a:xfrm>
            <a:off x="3225119" y="2901573"/>
            <a:ext cx="3596595" cy="1915187"/>
          </a:xfrm>
          <a:prstGeom prst="rect">
            <a:avLst/>
          </a:prstGeom>
        </p:spPr>
      </p:pic>
      <p:sp>
        <p:nvSpPr>
          <p:cNvPr id="15" name="מציין מיקום תוכן 2">
            <a:extLst>
              <a:ext uri="{FF2B5EF4-FFF2-40B4-BE49-F238E27FC236}">
                <a16:creationId xmlns:a16="http://schemas.microsoft.com/office/drawing/2014/main" id="{98BD6B6A-E7E6-4A1C-BD8A-9AEBC9FFEB86}"/>
              </a:ext>
            </a:extLst>
          </p:cNvPr>
          <p:cNvSpPr txBox="1">
            <a:spLocks/>
          </p:cNvSpPr>
          <p:nvPr/>
        </p:nvSpPr>
        <p:spPr>
          <a:xfrm>
            <a:off x="736601" y="4690873"/>
            <a:ext cx="2282370" cy="882613"/>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Font typeface="Arial" panose="020B0604020202020204" pitchFamily="34" charset="0"/>
              <a:buNone/>
            </a:pPr>
            <a:endParaRPr lang="en-US" sz="2000" dirty="0"/>
          </a:p>
          <a:p>
            <a:pPr algn="l" rtl="0"/>
            <a:r>
              <a:rPr lang="en-US" sz="2000" dirty="0"/>
              <a:t>Mean of glucose</a:t>
            </a:r>
          </a:p>
          <a:p>
            <a:pPr algn="l" rtl="0"/>
            <a:endParaRPr lang="en-US" sz="2000" dirty="0"/>
          </a:p>
          <a:p>
            <a:pPr algn="l" rtl="0"/>
            <a:endParaRPr lang="en-US" sz="2000" dirty="0"/>
          </a:p>
          <a:p>
            <a:pPr algn="l" rtl="0"/>
            <a:endParaRPr lang="en-US" sz="2000" dirty="0"/>
          </a:p>
          <a:p>
            <a:pPr algn="l" rtl="0"/>
            <a:endParaRPr lang="en-US" sz="2000" dirty="0"/>
          </a:p>
          <a:p>
            <a:pPr rtl="0"/>
            <a:endParaRPr lang="en-US" sz="2000" dirty="0"/>
          </a:p>
          <a:p>
            <a:pPr rtl="0"/>
            <a:endParaRPr lang="en-US" sz="2000" dirty="0"/>
          </a:p>
          <a:p>
            <a:pPr rtl="0"/>
            <a:endParaRPr lang="en-US" sz="2000" dirty="0"/>
          </a:p>
          <a:p>
            <a:pPr rtl="0"/>
            <a:endParaRPr lang="en-US" sz="2000" dirty="0"/>
          </a:p>
          <a:p>
            <a:pPr marL="0" indent="0" rtl="0">
              <a:buFont typeface="Arial" panose="020B0604020202020204" pitchFamily="34" charset="0"/>
              <a:buNone/>
            </a:pPr>
            <a:endParaRPr lang="en-US" sz="2000" dirty="0"/>
          </a:p>
          <a:p>
            <a:pPr rtl="0"/>
            <a:endParaRPr lang="en-US" sz="2000" dirty="0"/>
          </a:p>
          <a:p>
            <a:pPr rtl="0"/>
            <a:endParaRPr lang="en-US" sz="2000" dirty="0"/>
          </a:p>
          <a:p>
            <a:pPr rtl="0"/>
            <a:endParaRPr lang="en-US" sz="2000" dirty="0"/>
          </a:p>
          <a:p>
            <a:pPr rtl="0"/>
            <a:endParaRPr lang="en-US" sz="2000" dirty="0"/>
          </a:p>
          <a:p>
            <a:pPr marL="0" indent="0" rtl="0">
              <a:buFont typeface="Arial" panose="020B0604020202020204" pitchFamily="34" charset="0"/>
              <a:buNone/>
            </a:pPr>
            <a:endParaRPr lang="en-US" sz="2000" dirty="0"/>
          </a:p>
          <a:p>
            <a:pPr rtl="0"/>
            <a:endParaRPr lang="en-US" sz="2000" dirty="0"/>
          </a:p>
          <a:p>
            <a:pPr rtl="0"/>
            <a:endParaRPr lang="he-IL" sz="2000" dirty="0"/>
          </a:p>
        </p:txBody>
      </p:sp>
      <p:pic>
        <p:nvPicPr>
          <p:cNvPr id="16" name="תמונה 15">
            <a:extLst>
              <a:ext uri="{FF2B5EF4-FFF2-40B4-BE49-F238E27FC236}">
                <a16:creationId xmlns:a16="http://schemas.microsoft.com/office/drawing/2014/main" id="{9EFB2EA1-B7AD-49AF-9FCE-312D4496D696}"/>
              </a:ext>
            </a:extLst>
          </p:cNvPr>
          <p:cNvPicPr>
            <a:picLocks noChangeAspect="1"/>
          </p:cNvPicPr>
          <p:nvPr/>
        </p:nvPicPr>
        <p:blipFill>
          <a:blip r:embed="rId5"/>
          <a:stretch>
            <a:fillRect/>
          </a:stretch>
        </p:blipFill>
        <p:spPr>
          <a:xfrm>
            <a:off x="3323772" y="4787742"/>
            <a:ext cx="3672114" cy="1931344"/>
          </a:xfrm>
          <a:prstGeom prst="rect">
            <a:avLst/>
          </a:prstGeom>
        </p:spPr>
      </p:pic>
      <p:pic>
        <p:nvPicPr>
          <p:cNvPr id="17" name="תמונה 16">
            <a:extLst>
              <a:ext uri="{FF2B5EF4-FFF2-40B4-BE49-F238E27FC236}">
                <a16:creationId xmlns:a16="http://schemas.microsoft.com/office/drawing/2014/main" id="{FAAB84CE-1EFE-46E9-8633-6B8B923049D5}"/>
              </a:ext>
            </a:extLst>
          </p:cNvPr>
          <p:cNvPicPr>
            <a:picLocks noChangeAspect="1"/>
          </p:cNvPicPr>
          <p:nvPr/>
        </p:nvPicPr>
        <p:blipFill rotWithShape="1">
          <a:blip r:embed="rId6"/>
          <a:srcRect l="15181" r="4430"/>
          <a:stretch/>
        </p:blipFill>
        <p:spPr>
          <a:xfrm>
            <a:off x="8229599" y="10"/>
            <a:ext cx="3962401" cy="2821865"/>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1" name="תמונה 10">
            <a:extLst>
              <a:ext uri="{FF2B5EF4-FFF2-40B4-BE49-F238E27FC236}">
                <a16:creationId xmlns:a16="http://schemas.microsoft.com/office/drawing/2014/main" id="{B58A88A6-7BA3-44ED-B4BD-FB5B47D1E8F9}"/>
              </a:ext>
            </a:extLst>
          </p:cNvPr>
          <p:cNvPicPr>
            <a:picLocks noChangeAspect="1"/>
          </p:cNvPicPr>
          <p:nvPr/>
        </p:nvPicPr>
        <p:blipFill>
          <a:blip r:embed="rId7"/>
          <a:stretch>
            <a:fillRect/>
          </a:stretch>
        </p:blipFill>
        <p:spPr>
          <a:xfrm>
            <a:off x="7983537" y="2997200"/>
            <a:ext cx="1914525" cy="1066800"/>
          </a:xfrm>
          <a:prstGeom prst="rect">
            <a:avLst/>
          </a:prstGeom>
        </p:spPr>
      </p:pic>
    </p:spTree>
    <p:extLst>
      <p:ext uri="{BB962C8B-B14F-4D97-AF65-F5344CB8AC3E}">
        <p14:creationId xmlns:p14="http://schemas.microsoft.com/office/powerpoint/2010/main" val="129985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1" name="Rectangle 1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3C7235B3-CA45-4B55-B397-BF2B856024BC}"/>
              </a:ext>
            </a:extLst>
          </p:cNvPr>
          <p:cNvPicPr>
            <a:picLocks noChangeAspect="1"/>
          </p:cNvPicPr>
          <p:nvPr/>
        </p:nvPicPr>
        <p:blipFill rotWithShape="1">
          <a:blip r:embed="rId3"/>
          <a:srcRect t="660" r="30009" b="2620"/>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4BB5C16A-205B-4C3D-87F5-D11787E2EB6B}"/>
              </a:ext>
            </a:extLst>
          </p:cNvPr>
          <p:cNvSpPr>
            <a:spLocks noGrp="1"/>
          </p:cNvSpPr>
          <p:nvPr>
            <p:ph type="title"/>
          </p:nvPr>
        </p:nvSpPr>
        <p:spPr>
          <a:xfrm>
            <a:off x="319314" y="1132114"/>
            <a:ext cx="3489924" cy="1153886"/>
          </a:xfrm>
        </p:spPr>
        <p:txBody>
          <a:bodyPr anchor="b">
            <a:normAutofit/>
          </a:bodyPr>
          <a:lstStyle/>
          <a:p>
            <a:r>
              <a:rPr lang="en-US" sz="3200" dirty="0"/>
              <a:t>Feature Engineering</a:t>
            </a:r>
            <a:endParaRPr lang="he-IL" sz="3200" dirty="0"/>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מציין מיקום תוכן 2">
            <a:extLst>
              <a:ext uri="{FF2B5EF4-FFF2-40B4-BE49-F238E27FC236}">
                <a16:creationId xmlns:a16="http://schemas.microsoft.com/office/drawing/2014/main" id="{4491D25D-1B17-4613-A1D9-C520C9AD3CB9}"/>
              </a:ext>
            </a:extLst>
          </p:cNvPr>
          <p:cNvSpPr>
            <a:spLocks noGrp="1"/>
          </p:cNvSpPr>
          <p:nvPr>
            <p:ph idx="1"/>
          </p:nvPr>
        </p:nvSpPr>
        <p:spPr>
          <a:xfrm>
            <a:off x="323590" y="2290541"/>
            <a:ext cx="8121163" cy="4092330"/>
          </a:xfrm>
        </p:spPr>
        <p:txBody>
          <a:bodyPr anchor="t">
            <a:normAutofit fontScale="77500" lnSpcReduction="20000"/>
          </a:bodyPr>
          <a:lstStyle/>
          <a:p>
            <a:pPr marL="0" indent="0" algn="l" rtl="0">
              <a:buNone/>
            </a:pPr>
            <a:endParaRPr lang="en-US" sz="1700" dirty="0"/>
          </a:p>
          <a:p>
            <a:pPr algn="l" rtl="0">
              <a:lnSpc>
                <a:spcPct val="160000"/>
              </a:lnSpc>
            </a:pPr>
            <a:r>
              <a:rPr lang="en-US" sz="1700" dirty="0"/>
              <a:t>Glasgow Coma Score –consciousness score.</a:t>
            </a:r>
          </a:p>
          <a:p>
            <a:pPr algn="l" rtl="0">
              <a:lnSpc>
                <a:spcPct val="160000"/>
              </a:lnSpc>
            </a:pPr>
            <a:r>
              <a:rPr lang="en-US" sz="1700" dirty="0"/>
              <a:t>Counts of </a:t>
            </a:r>
            <a:r>
              <a:rPr lang="en-US" sz="1700" dirty="0" err="1"/>
              <a:t>icu_id</a:t>
            </a:r>
            <a:r>
              <a:rPr lang="en-US" sz="1700" dirty="0"/>
              <a:t> measurement of frequency.</a:t>
            </a:r>
          </a:p>
          <a:p>
            <a:pPr algn="l" rtl="0">
              <a:lnSpc>
                <a:spcPct val="160000"/>
              </a:lnSpc>
            </a:pPr>
            <a:r>
              <a:rPr lang="en-US" sz="1700" dirty="0"/>
              <a:t>Rounding of BMI, </a:t>
            </a:r>
            <a:r>
              <a:rPr lang="en-US" sz="1700" dirty="0" err="1"/>
              <a:t>hight</a:t>
            </a:r>
            <a:r>
              <a:rPr lang="en-US" sz="1700" dirty="0"/>
              <a:t>, weight, age, mean glucose</a:t>
            </a:r>
          </a:p>
          <a:p>
            <a:pPr algn="l" rtl="0">
              <a:lnSpc>
                <a:spcPct val="160000"/>
              </a:lnSpc>
            </a:pPr>
            <a:r>
              <a:rPr lang="en-US" sz="1700" dirty="0"/>
              <a:t>PaO2/FiO2 - helps to determine the degree of any problems with how the lungs transfer oxygen to the blood.</a:t>
            </a:r>
          </a:p>
          <a:p>
            <a:pPr algn="l" rtl="0">
              <a:lnSpc>
                <a:spcPct val="160000"/>
              </a:lnSpc>
            </a:pPr>
            <a:r>
              <a:rPr lang="en-US" sz="1700" dirty="0"/>
              <a:t>Grouping medical codes: 502.01</a:t>
            </a:r>
            <a:r>
              <a:rPr lang="en-US" sz="1700" dirty="0">
                <a:sym typeface="Wingdings" panose="05000000000000000000" pitchFamily="2" charset="2"/>
              </a:rPr>
              <a:t> 502</a:t>
            </a:r>
            <a:endParaRPr lang="en-US" sz="1700" dirty="0"/>
          </a:p>
          <a:p>
            <a:pPr algn="l" rtl="0">
              <a:lnSpc>
                <a:spcPct val="160000"/>
              </a:lnSpc>
            </a:pPr>
            <a:r>
              <a:rPr lang="en-US" sz="1700" dirty="0"/>
              <a:t>Fixing min /max columns.</a:t>
            </a:r>
          </a:p>
          <a:p>
            <a:pPr algn="l" rtl="0">
              <a:lnSpc>
                <a:spcPct val="160000"/>
              </a:lnSpc>
            </a:pPr>
            <a:r>
              <a:rPr lang="en-US" sz="1700" dirty="0"/>
              <a:t>The presence of  any type of cancer.</a:t>
            </a:r>
          </a:p>
          <a:p>
            <a:pPr algn="l" rtl="0">
              <a:lnSpc>
                <a:spcPct val="160000"/>
              </a:lnSpc>
            </a:pPr>
            <a:r>
              <a:rPr lang="en-US" sz="1700" dirty="0"/>
              <a:t>Grouping by profile (basis on age type, height, gender, etc.) and in each group calculating the glucose mean, difference of glucose max value to the mean, glucose std etc.</a:t>
            </a:r>
          </a:p>
          <a:p>
            <a:pPr rtl="0"/>
            <a:endParaRPr lang="en-US" sz="1200" dirty="0"/>
          </a:p>
          <a:p>
            <a:pPr rtl="0"/>
            <a:endParaRPr lang="en-US" sz="1200" dirty="0"/>
          </a:p>
          <a:p>
            <a:pPr rtl="0"/>
            <a:endParaRPr lang="en-US" sz="1200" dirty="0"/>
          </a:p>
          <a:p>
            <a:pPr rtl="0"/>
            <a:endParaRPr lang="en-US" sz="1200" dirty="0"/>
          </a:p>
          <a:p>
            <a:pPr rtl="0"/>
            <a:endParaRPr lang="en-US" sz="1200" dirty="0"/>
          </a:p>
          <a:p>
            <a:pPr rtl="0"/>
            <a:endParaRPr lang="en-US" sz="1200" dirty="0"/>
          </a:p>
          <a:p>
            <a:pPr rtl="0"/>
            <a:endParaRPr lang="en-US" sz="1200" dirty="0"/>
          </a:p>
          <a:p>
            <a:pPr rtl="0"/>
            <a:endParaRPr lang="en-US" sz="1200" dirty="0"/>
          </a:p>
          <a:p>
            <a:pPr rtl="0"/>
            <a:endParaRPr lang="en-US" sz="1200" dirty="0"/>
          </a:p>
          <a:p>
            <a:pPr marL="0" indent="0" rtl="0">
              <a:buNone/>
            </a:pPr>
            <a:endParaRPr lang="en-US" sz="1200" dirty="0"/>
          </a:p>
          <a:p>
            <a:pPr rtl="0"/>
            <a:endParaRPr lang="en-US" sz="1200" dirty="0"/>
          </a:p>
          <a:p>
            <a:pPr rtl="0"/>
            <a:endParaRPr lang="en-US" sz="1200" dirty="0"/>
          </a:p>
          <a:p>
            <a:pPr rtl="0"/>
            <a:endParaRPr lang="en-US" sz="1200" dirty="0"/>
          </a:p>
          <a:p>
            <a:pPr rtl="0"/>
            <a:endParaRPr lang="en-US" sz="1200" dirty="0"/>
          </a:p>
          <a:p>
            <a:pPr marL="0" indent="0" rtl="0">
              <a:buNone/>
            </a:pPr>
            <a:endParaRPr lang="en-US" sz="1200" dirty="0"/>
          </a:p>
          <a:p>
            <a:pPr rtl="0"/>
            <a:endParaRPr lang="en-US" sz="1200" dirty="0"/>
          </a:p>
          <a:p>
            <a:pPr rtl="0"/>
            <a:endParaRPr lang="he-IL" sz="1200" dirty="0"/>
          </a:p>
        </p:txBody>
      </p:sp>
    </p:spTree>
    <p:extLst>
      <p:ext uri="{BB962C8B-B14F-4D97-AF65-F5344CB8AC3E}">
        <p14:creationId xmlns:p14="http://schemas.microsoft.com/office/powerpoint/2010/main" val="1929404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231475" y="360489"/>
            <a:ext cx="5853033" cy="274879"/>
          </a:xfrm>
        </p:spPr>
        <p:txBody>
          <a:bodyPr>
            <a:normAutofit fontScale="90000"/>
          </a:bodyPr>
          <a:lstStyle/>
          <a:p>
            <a:pPr algn="l" rtl="0"/>
            <a:r>
              <a:rPr lang="en-US" sz="3200" dirty="0"/>
              <a:t>Feature Encoding</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408942" y="1000760"/>
            <a:ext cx="8743766" cy="2079172"/>
          </a:xfrm>
        </p:spPr>
        <p:txBody>
          <a:bodyPr anchor="t">
            <a:normAutofit/>
          </a:bodyPr>
          <a:lstStyle/>
          <a:p>
            <a:pPr algn="l" rtl="0"/>
            <a:endParaRPr lang="en-US" sz="2400" dirty="0"/>
          </a:p>
          <a:p>
            <a:pPr algn="l" rtl="0"/>
            <a:r>
              <a:rPr lang="en-US" sz="1700" u="sng" dirty="0"/>
              <a:t>Nominal Variable (Categorical): </a:t>
            </a:r>
            <a:r>
              <a:rPr lang="en-US" sz="1700" dirty="0"/>
              <a:t>Variable comprises a finite set of discrete values with no relationship between values.</a:t>
            </a:r>
          </a:p>
          <a:p>
            <a:pPr algn="l" rtl="0"/>
            <a:r>
              <a:rPr lang="en-US" sz="1700" u="sng" dirty="0"/>
              <a:t>Ordinal Variable</a:t>
            </a:r>
            <a:r>
              <a:rPr lang="en-US" sz="1700" dirty="0"/>
              <a:t>: Variable comprises a finite set of discrete values with a ranked ordering between values.</a:t>
            </a:r>
          </a:p>
          <a:p>
            <a:pPr algn="l" rtl="0"/>
            <a:endParaRPr lang="en-US" sz="2200" dirty="0"/>
          </a:p>
          <a:p>
            <a:pPr algn="l" rtl="0"/>
            <a:endParaRPr lang="en-US" sz="22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sp>
        <p:nvSpPr>
          <p:cNvPr id="15" name="מציין מיקום תוכן 2">
            <a:extLst>
              <a:ext uri="{FF2B5EF4-FFF2-40B4-BE49-F238E27FC236}">
                <a16:creationId xmlns:a16="http://schemas.microsoft.com/office/drawing/2014/main" id="{50EA8992-5EFB-4996-9100-CD6615275DAA}"/>
              </a:ext>
            </a:extLst>
          </p:cNvPr>
          <p:cNvSpPr txBox="1">
            <a:spLocks/>
          </p:cNvSpPr>
          <p:nvPr/>
        </p:nvSpPr>
        <p:spPr>
          <a:xfrm>
            <a:off x="657137" y="2553789"/>
            <a:ext cx="5611584" cy="3491412"/>
          </a:xfrm>
          <a:prstGeom prst="rect">
            <a:avLst/>
          </a:prstGeom>
        </p:spPr>
        <p:txBody>
          <a:bodyPr vert="horz" lIns="91440" tIns="45720" rIns="91440" bIns="45720" rtlCol="1" anchor="t">
            <a:normAutofit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endParaRPr lang="en-US" sz="1700" dirty="0"/>
          </a:p>
          <a:p>
            <a:pPr marL="0" indent="0" algn="l" rtl="0">
              <a:buNone/>
            </a:pPr>
            <a:r>
              <a:rPr lang="en-US" sz="1700" u="sng" dirty="0"/>
              <a:t>Types of encoders:</a:t>
            </a:r>
          </a:p>
          <a:p>
            <a:pPr marL="0" indent="0" algn="l" rtl="0">
              <a:buNone/>
            </a:pPr>
            <a:endParaRPr lang="en-US" sz="1700" dirty="0"/>
          </a:p>
          <a:p>
            <a:pPr algn="l" rtl="0"/>
            <a:r>
              <a:rPr lang="en-US" sz="1700" dirty="0"/>
              <a:t>One-Hot-Encoder</a:t>
            </a:r>
          </a:p>
          <a:p>
            <a:pPr algn="l" rtl="0"/>
            <a:endParaRPr lang="en-US" sz="1700" dirty="0"/>
          </a:p>
          <a:p>
            <a:pPr algn="l" rtl="0"/>
            <a:r>
              <a:rPr lang="en-US" sz="1700" b="1" dirty="0"/>
              <a:t>Ordinal Encoder</a:t>
            </a:r>
          </a:p>
          <a:p>
            <a:pPr marL="0" indent="0" algn="l" rtl="0">
              <a:buNone/>
            </a:pPr>
            <a:endParaRPr lang="en-US" sz="1700" dirty="0"/>
          </a:p>
          <a:p>
            <a:pPr algn="l" rtl="0"/>
            <a:r>
              <a:rPr lang="en-US" sz="1700" dirty="0"/>
              <a:t>Target (mean) Encoder</a:t>
            </a:r>
          </a:p>
          <a:p>
            <a:pPr algn="l" rtl="0"/>
            <a:endParaRPr lang="en-US" sz="1700" dirty="0"/>
          </a:p>
          <a:p>
            <a:pPr algn="l" rtl="0"/>
            <a:r>
              <a:rPr lang="en-US" sz="1700" dirty="0"/>
              <a:t>Categorical Feature Support (of Light GBM)</a:t>
            </a:r>
          </a:p>
          <a:p>
            <a:pPr algn="l" rtl="0"/>
            <a:endParaRPr lang="en-US" sz="2200" dirty="0"/>
          </a:p>
          <a:p>
            <a:pPr algn="l" rtl="0"/>
            <a:endParaRPr lang="en-US" sz="2200" dirty="0"/>
          </a:p>
          <a:p>
            <a:pPr algn="l" rtl="0"/>
            <a:endParaRPr lang="en-US" sz="2400" dirty="0"/>
          </a:p>
          <a:p>
            <a:pPr marL="0" indent="0" rtl="0">
              <a:buFont typeface="Arial" panose="020B0604020202020204" pitchFamily="34" charset="0"/>
              <a:buNone/>
            </a:pPr>
            <a:endParaRPr lang="en-US" sz="1800" dirty="0"/>
          </a:p>
        </p:txBody>
      </p:sp>
    </p:spTree>
    <p:extLst>
      <p:ext uri="{BB962C8B-B14F-4D97-AF65-F5344CB8AC3E}">
        <p14:creationId xmlns:p14="http://schemas.microsoft.com/office/powerpoint/2010/main" val="414566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349040" y="438866"/>
            <a:ext cx="5853033" cy="274879"/>
          </a:xfrm>
        </p:spPr>
        <p:txBody>
          <a:bodyPr>
            <a:normAutofit fontScale="90000"/>
          </a:bodyPr>
          <a:lstStyle/>
          <a:p>
            <a:pPr algn="l" rtl="0"/>
            <a:r>
              <a:rPr lang="en-US" sz="3200" dirty="0"/>
              <a:t>The Model</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400233" y="781594"/>
            <a:ext cx="9945549" cy="3672841"/>
          </a:xfrm>
        </p:spPr>
        <p:txBody>
          <a:bodyPr anchor="t">
            <a:normAutofit fontScale="70000" lnSpcReduction="20000"/>
          </a:bodyPr>
          <a:lstStyle/>
          <a:p>
            <a:pPr algn="l" rtl="0"/>
            <a:endParaRPr lang="en-US" sz="2400" dirty="0"/>
          </a:p>
          <a:p>
            <a:pPr marL="0" indent="0" algn="l" rtl="0">
              <a:lnSpc>
                <a:spcPct val="160000"/>
              </a:lnSpc>
              <a:buNone/>
            </a:pPr>
            <a:r>
              <a:rPr lang="en-US" sz="2400" dirty="0"/>
              <a:t>Light GBM is a gradient boosting framework that uses tree-based learning algorithms.</a:t>
            </a:r>
          </a:p>
          <a:p>
            <a:pPr marL="0" indent="0" algn="l" rtl="0">
              <a:lnSpc>
                <a:spcPct val="160000"/>
              </a:lnSpc>
              <a:buNone/>
            </a:pPr>
            <a:r>
              <a:rPr lang="en-US" sz="2400" dirty="0"/>
              <a:t>I used the traditional Gradient Boosting Decision Tree (</a:t>
            </a:r>
            <a:r>
              <a:rPr lang="en-US" sz="2400" dirty="0" err="1"/>
              <a:t>gbdt</a:t>
            </a:r>
            <a:r>
              <a:rPr lang="en-US" sz="2400" dirty="0"/>
              <a:t>) .</a:t>
            </a:r>
          </a:p>
          <a:p>
            <a:pPr marL="0" indent="0" algn="l" rtl="0">
              <a:lnSpc>
                <a:spcPct val="160000"/>
              </a:lnSpc>
              <a:buNone/>
            </a:pPr>
            <a:r>
              <a:rPr lang="en-US" sz="2400" dirty="0"/>
              <a:t>In the </a:t>
            </a:r>
            <a:r>
              <a:rPr lang="en-US" sz="2400" dirty="0" err="1"/>
              <a:t>gbdt</a:t>
            </a:r>
            <a:r>
              <a:rPr lang="en-US" sz="2400" dirty="0"/>
              <a:t> method we have a lot of decision trees (weak learners). Those trees are built sequentially:</a:t>
            </a:r>
          </a:p>
          <a:p>
            <a:pPr algn="l" rtl="0">
              <a:lnSpc>
                <a:spcPct val="160000"/>
              </a:lnSpc>
              <a:buFont typeface="Wingdings" panose="05000000000000000000" pitchFamily="2" charset="2"/>
              <a:buChar char="Ø"/>
            </a:pPr>
            <a:r>
              <a:rPr lang="en-US" sz="2400" dirty="0"/>
              <a:t>First tree learns how to fit to the target variable</a:t>
            </a:r>
          </a:p>
          <a:p>
            <a:pPr algn="l" rtl="0">
              <a:lnSpc>
                <a:spcPct val="160000"/>
              </a:lnSpc>
              <a:buFont typeface="Wingdings" panose="05000000000000000000" pitchFamily="2" charset="2"/>
              <a:buChar char="Ø"/>
            </a:pPr>
            <a:r>
              <a:rPr lang="en-US" sz="2400" dirty="0"/>
              <a:t>Second tree learns how to fit to the residual (difference) between the predictions of the first tree and the ground truth.</a:t>
            </a:r>
          </a:p>
          <a:p>
            <a:pPr algn="l" rtl="0">
              <a:lnSpc>
                <a:spcPct val="160000"/>
              </a:lnSpc>
              <a:buFont typeface="Wingdings" panose="05000000000000000000" pitchFamily="2" charset="2"/>
              <a:buChar char="Ø"/>
            </a:pPr>
            <a:r>
              <a:rPr lang="en-US" sz="2400" dirty="0"/>
              <a:t>The third tree learns how to fit the residuals of the second tree and so on.</a:t>
            </a:r>
          </a:p>
          <a:p>
            <a:pPr marL="0"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4" name="תמונה 3">
            <a:extLst>
              <a:ext uri="{FF2B5EF4-FFF2-40B4-BE49-F238E27FC236}">
                <a16:creationId xmlns:a16="http://schemas.microsoft.com/office/drawing/2014/main" id="{64AFF5C3-54E7-487E-B00C-F554A4959D68}"/>
              </a:ext>
            </a:extLst>
          </p:cNvPr>
          <p:cNvPicPr>
            <a:picLocks noChangeAspect="1"/>
          </p:cNvPicPr>
          <p:nvPr/>
        </p:nvPicPr>
        <p:blipFill rotWithShape="1">
          <a:blip r:embed="rId5"/>
          <a:srcRect l="38680" t="30287" r="1749" b="7999"/>
          <a:stretch/>
        </p:blipFill>
        <p:spPr>
          <a:xfrm>
            <a:off x="8712926" y="4506686"/>
            <a:ext cx="2860765" cy="1667064"/>
          </a:xfrm>
          <a:prstGeom prst="rect">
            <a:avLst/>
          </a:prstGeom>
        </p:spPr>
      </p:pic>
      <p:pic>
        <p:nvPicPr>
          <p:cNvPr id="11" name="תמונה 10">
            <a:extLst>
              <a:ext uri="{FF2B5EF4-FFF2-40B4-BE49-F238E27FC236}">
                <a16:creationId xmlns:a16="http://schemas.microsoft.com/office/drawing/2014/main" id="{F1359089-9DEB-49AC-A265-C32221454A65}"/>
              </a:ext>
            </a:extLst>
          </p:cNvPr>
          <p:cNvPicPr>
            <a:picLocks noChangeAspect="1"/>
          </p:cNvPicPr>
          <p:nvPr/>
        </p:nvPicPr>
        <p:blipFill>
          <a:blip r:embed="rId6"/>
          <a:stretch>
            <a:fillRect/>
          </a:stretch>
        </p:blipFill>
        <p:spPr>
          <a:xfrm>
            <a:off x="391885" y="4419737"/>
            <a:ext cx="2087162" cy="2098630"/>
          </a:xfrm>
          <a:prstGeom prst="rect">
            <a:avLst/>
          </a:prstGeom>
        </p:spPr>
      </p:pic>
      <p:graphicFrame>
        <p:nvGraphicFramePr>
          <p:cNvPr id="12" name="אובייקט 11">
            <a:extLst>
              <a:ext uri="{FF2B5EF4-FFF2-40B4-BE49-F238E27FC236}">
                <a16:creationId xmlns:a16="http://schemas.microsoft.com/office/drawing/2014/main" id="{EA422F87-94FE-4D1E-BF61-918FFCB5B6B3}"/>
              </a:ext>
            </a:extLst>
          </p:cNvPr>
          <p:cNvGraphicFramePr>
            <a:graphicFrameLocks noChangeAspect="1"/>
          </p:cNvGraphicFramePr>
          <p:nvPr>
            <p:extLst>
              <p:ext uri="{D42A27DB-BD31-4B8C-83A1-F6EECF244321}">
                <p14:modId xmlns:p14="http://schemas.microsoft.com/office/powerpoint/2010/main" val="419486485"/>
              </p:ext>
            </p:extLst>
          </p:nvPr>
        </p:nvGraphicFramePr>
        <p:xfrm>
          <a:off x="6252845" y="4569687"/>
          <a:ext cx="2063750" cy="1320800"/>
        </p:xfrm>
        <a:graphic>
          <a:graphicData uri="http://schemas.openxmlformats.org/presentationml/2006/ole">
            <mc:AlternateContent xmlns:mc="http://schemas.openxmlformats.org/markup-compatibility/2006">
              <mc:Choice xmlns:v="urn:schemas-microsoft-com:vml" Requires="v">
                <p:oleObj name="‏‏תמונת מפת סיביות" r:id="rId7" imgW="2063880" imgH="1320840" progId="Paint.Picture">
                  <p:embed/>
                </p:oleObj>
              </mc:Choice>
              <mc:Fallback>
                <p:oleObj name="‏‏תמונת מפת סיביות" r:id="rId7" imgW="2063880" imgH="1320840" progId="Paint.Picture">
                  <p:embed/>
                  <p:pic>
                    <p:nvPicPr>
                      <p:cNvPr id="0" name=""/>
                      <p:cNvPicPr/>
                      <p:nvPr/>
                    </p:nvPicPr>
                    <p:blipFill>
                      <a:blip r:embed="rId8"/>
                      <a:stretch>
                        <a:fillRect/>
                      </a:stretch>
                    </p:blipFill>
                    <p:spPr>
                      <a:xfrm>
                        <a:off x="6252845" y="4569687"/>
                        <a:ext cx="2063750" cy="1320800"/>
                      </a:xfrm>
                      <a:prstGeom prst="rect">
                        <a:avLst/>
                      </a:prstGeom>
                    </p:spPr>
                  </p:pic>
                </p:oleObj>
              </mc:Fallback>
            </mc:AlternateContent>
          </a:graphicData>
        </a:graphic>
      </p:graphicFrame>
      <p:pic>
        <p:nvPicPr>
          <p:cNvPr id="23" name="תמונה 22">
            <a:extLst>
              <a:ext uri="{FF2B5EF4-FFF2-40B4-BE49-F238E27FC236}">
                <a16:creationId xmlns:a16="http://schemas.microsoft.com/office/drawing/2014/main" id="{53AE05C0-CA7B-4607-8D25-1CC1A5C72234}"/>
              </a:ext>
            </a:extLst>
          </p:cNvPr>
          <p:cNvPicPr>
            <a:picLocks noChangeAspect="1"/>
          </p:cNvPicPr>
          <p:nvPr/>
        </p:nvPicPr>
        <p:blipFill>
          <a:blip r:embed="rId9"/>
          <a:stretch>
            <a:fillRect/>
          </a:stretch>
        </p:blipFill>
        <p:spPr>
          <a:xfrm>
            <a:off x="2913017" y="4459741"/>
            <a:ext cx="2551067" cy="2109536"/>
          </a:xfrm>
          <a:prstGeom prst="rect">
            <a:avLst/>
          </a:prstGeom>
        </p:spPr>
      </p:pic>
    </p:spTree>
    <p:extLst>
      <p:ext uri="{BB962C8B-B14F-4D97-AF65-F5344CB8AC3E}">
        <p14:creationId xmlns:p14="http://schemas.microsoft.com/office/powerpoint/2010/main" val="1764707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349040" y="438866"/>
            <a:ext cx="5853033" cy="274879"/>
          </a:xfrm>
        </p:spPr>
        <p:txBody>
          <a:bodyPr>
            <a:normAutofit fontScale="90000"/>
          </a:bodyPr>
          <a:lstStyle/>
          <a:p>
            <a:pPr algn="l" rtl="0"/>
            <a:r>
              <a:rPr lang="en-US" sz="3200" dirty="0"/>
              <a:t>The Model</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347982" y="300446"/>
            <a:ext cx="10206807" cy="6361611"/>
          </a:xfrm>
        </p:spPr>
        <p:txBody>
          <a:bodyPr anchor="t">
            <a:normAutofit fontScale="92500" lnSpcReduction="10000"/>
          </a:bodyPr>
          <a:lstStyle/>
          <a:p>
            <a:pPr algn="l" rtl="0"/>
            <a:endParaRPr lang="en-US" sz="2400" dirty="0"/>
          </a:p>
          <a:p>
            <a:pPr marL="0" indent="0" algn="l" rtl="0">
              <a:lnSpc>
                <a:spcPct val="160000"/>
              </a:lnSpc>
              <a:buNone/>
            </a:pPr>
            <a:r>
              <a:rPr lang="en-US" sz="2400" u="sng" dirty="0"/>
              <a:t>Advantages &amp; Disadvantages:</a:t>
            </a:r>
          </a:p>
          <a:p>
            <a:pPr algn="l" rtl="0">
              <a:lnSpc>
                <a:spcPct val="160000"/>
              </a:lnSpc>
              <a:buFont typeface="Wingdings" panose="05000000000000000000" pitchFamily="2" charset="2"/>
              <a:buChar char="Ø"/>
            </a:pPr>
            <a:r>
              <a:rPr lang="en-US" sz="1900" dirty="0">
                <a:solidFill>
                  <a:srgbClr val="171717"/>
                </a:solidFill>
                <a:latin typeface="Segoe UI" panose="020B0502040204020203" pitchFamily="34" charset="0"/>
              </a:rPr>
              <a:t>Level-wise growth strategy vs leaf-wise growth strategy.</a:t>
            </a:r>
          </a:p>
          <a:p>
            <a:pPr algn="l" rtl="0">
              <a:lnSpc>
                <a:spcPct val="160000"/>
              </a:lnSpc>
              <a:buFont typeface="Wingdings" panose="05000000000000000000" pitchFamily="2" charset="2"/>
              <a:buChar char="Ø"/>
            </a:pPr>
            <a:endParaRPr lang="en-US" sz="1800" dirty="0">
              <a:solidFill>
                <a:srgbClr val="171717"/>
              </a:solidFill>
              <a:latin typeface="Segoe UI" panose="020B0502040204020203" pitchFamily="34" charset="0"/>
            </a:endParaRPr>
          </a:p>
          <a:p>
            <a:pPr algn="l" rtl="0">
              <a:lnSpc>
                <a:spcPct val="160000"/>
              </a:lnSpc>
              <a:buFont typeface="Wingdings" panose="05000000000000000000" pitchFamily="2" charset="2"/>
              <a:buChar char="Ø"/>
            </a:pPr>
            <a:endParaRPr lang="en-US" sz="1800" dirty="0">
              <a:solidFill>
                <a:srgbClr val="171717"/>
              </a:solidFill>
              <a:latin typeface="Segoe UI" panose="020B0502040204020203" pitchFamily="34" charset="0"/>
            </a:endParaRPr>
          </a:p>
          <a:p>
            <a:pPr algn="l" rtl="0">
              <a:lnSpc>
                <a:spcPct val="160000"/>
              </a:lnSpc>
              <a:buFont typeface="Wingdings" panose="05000000000000000000" pitchFamily="2" charset="2"/>
              <a:buChar char="Ø"/>
            </a:pPr>
            <a:endParaRPr lang="en-US" sz="1800" dirty="0">
              <a:solidFill>
                <a:srgbClr val="171717"/>
              </a:solidFill>
              <a:latin typeface="Segoe UI" panose="020B0502040204020203" pitchFamily="34" charset="0"/>
            </a:endParaRPr>
          </a:p>
          <a:p>
            <a:pPr algn="l" rtl="0">
              <a:lnSpc>
                <a:spcPct val="160000"/>
              </a:lnSpc>
              <a:buFont typeface="Wingdings" panose="05000000000000000000" pitchFamily="2" charset="2"/>
              <a:buChar char="Ø"/>
            </a:pPr>
            <a:endParaRPr lang="en-US" sz="1800" dirty="0">
              <a:solidFill>
                <a:srgbClr val="171717"/>
              </a:solidFill>
              <a:latin typeface="Segoe UI" panose="020B0502040204020203" pitchFamily="34" charset="0"/>
            </a:endParaRPr>
          </a:p>
          <a:p>
            <a:pPr algn="l" rtl="0">
              <a:lnSpc>
                <a:spcPct val="160000"/>
              </a:lnSpc>
              <a:buFont typeface="Wingdings" panose="05000000000000000000" pitchFamily="2" charset="2"/>
              <a:buChar char="Ø"/>
            </a:pPr>
            <a:endParaRPr lang="en-US" sz="1800" dirty="0">
              <a:solidFill>
                <a:srgbClr val="171717"/>
              </a:solidFill>
              <a:latin typeface="Segoe UI" panose="020B0502040204020203" pitchFamily="34" charset="0"/>
            </a:endParaRPr>
          </a:p>
          <a:p>
            <a:pPr algn="l" rtl="0">
              <a:lnSpc>
                <a:spcPct val="160000"/>
              </a:lnSpc>
              <a:buFont typeface="Wingdings" panose="05000000000000000000" pitchFamily="2" charset="2"/>
              <a:buChar char="Ø"/>
            </a:pPr>
            <a:endParaRPr lang="en-US" sz="1800" dirty="0">
              <a:solidFill>
                <a:srgbClr val="171717"/>
              </a:solidFill>
              <a:latin typeface="Segoe UI" panose="020B0502040204020203" pitchFamily="34" charset="0"/>
            </a:endParaRPr>
          </a:p>
          <a:p>
            <a:pPr algn="l" rtl="0">
              <a:lnSpc>
                <a:spcPct val="160000"/>
              </a:lnSpc>
              <a:buFont typeface="Wingdings" panose="05000000000000000000" pitchFamily="2" charset="2"/>
              <a:buChar char="Ø"/>
            </a:pPr>
            <a:endParaRPr lang="en-US" sz="1800" dirty="0">
              <a:solidFill>
                <a:srgbClr val="171717"/>
              </a:solidFill>
              <a:latin typeface="Segoe UI" panose="020B0502040204020203" pitchFamily="34" charset="0"/>
            </a:endParaRPr>
          </a:p>
          <a:p>
            <a:pPr algn="l" rtl="0">
              <a:lnSpc>
                <a:spcPct val="160000"/>
              </a:lnSpc>
              <a:buFont typeface="Wingdings" panose="05000000000000000000" pitchFamily="2" charset="2"/>
              <a:buChar char="Ø"/>
            </a:pPr>
            <a:r>
              <a:rPr lang="en-US" sz="2200" dirty="0"/>
              <a:t>Faster training </a:t>
            </a:r>
            <a:r>
              <a:rPr lang="en-US" sz="2200" b="1" dirty="0"/>
              <a:t>speed</a:t>
            </a:r>
            <a:r>
              <a:rPr lang="en-US" sz="2200" dirty="0"/>
              <a:t> and </a:t>
            </a:r>
            <a:r>
              <a:rPr lang="en-US" sz="2200" b="1" dirty="0"/>
              <a:t>high efficiency</a:t>
            </a:r>
            <a:r>
              <a:rPr lang="en-US" sz="2200" dirty="0"/>
              <a:t>, </a:t>
            </a:r>
            <a:r>
              <a:rPr lang="en-US" sz="2200" b="1" dirty="0"/>
              <a:t>lower memory </a:t>
            </a:r>
            <a:r>
              <a:rPr lang="en-US" sz="2200" dirty="0"/>
              <a:t>usage, better </a:t>
            </a:r>
            <a:r>
              <a:rPr lang="en-US" sz="2200" b="1" dirty="0"/>
              <a:t>accuracy</a:t>
            </a:r>
            <a:r>
              <a:rPr lang="en-US" sz="2200" dirty="0"/>
              <a:t>, Capable of handling </a:t>
            </a:r>
            <a:r>
              <a:rPr lang="en-US" sz="2200" b="1" dirty="0"/>
              <a:t>large-scale data</a:t>
            </a:r>
            <a:r>
              <a:rPr lang="en-US" sz="2200" dirty="0"/>
              <a:t> .</a:t>
            </a:r>
          </a:p>
          <a:p>
            <a:pPr algn="l" rtl="0">
              <a:lnSpc>
                <a:spcPct val="160000"/>
              </a:lnSpc>
              <a:buFont typeface="Wingdings" panose="05000000000000000000" pitchFamily="2" charset="2"/>
              <a:buChar char="Ø"/>
            </a:pPr>
            <a:endParaRPr lang="en-US" sz="1800" dirty="0">
              <a:solidFill>
                <a:srgbClr val="171717"/>
              </a:solidFill>
              <a:latin typeface="Segoe UI" panose="020B0502040204020203" pitchFamily="34" charset="0"/>
            </a:endParaRPr>
          </a:p>
          <a:p>
            <a:pPr marL="0" indent="0" algn="l" rtl="0">
              <a:lnSpc>
                <a:spcPct val="160000"/>
              </a:lnSpc>
              <a:buNone/>
            </a:pPr>
            <a:endParaRPr lang="en-US" sz="2400" u="sng" dirty="0"/>
          </a:p>
          <a:p>
            <a:pPr marL="0" indent="0" algn="l" rtl="0">
              <a:lnSpc>
                <a:spcPct val="160000"/>
              </a:lnSpc>
              <a:buNone/>
            </a:pPr>
            <a:endParaRPr lang="en-US" sz="2400" dirty="0"/>
          </a:p>
          <a:p>
            <a:pPr marL="0"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13" name="תמונה 12">
            <a:extLst>
              <a:ext uri="{FF2B5EF4-FFF2-40B4-BE49-F238E27FC236}">
                <a16:creationId xmlns:a16="http://schemas.microsoft.com/office/drawing/2014/main" id="{5271CDB5-2D62-4028-B699-C3148055C292}"/>
              </a:ext>
            </a:extLst>
          </p:cNvPr>
          <p:cNvPicPr>
            <a:picLocks noChangeAspect="1"/>
          </p:cNvPicPr>
          <p:nvPr/>
        </p:nvPicPr>
        <p:blipFill>
          <a:blip r:embed="rId5"/>
          <a:stretch>
            <a:fillRect/>
          </a:stretch>
        </p:blipFill>
        <p:spPr>
          <a:xfrm>
            <a:off x="1053464" y="2131152"/>
            <a:ext cx="9353550" cy="1733550"/>
          </a:xfrm>
          <a:prstGeom prst="rect">
            <a:avLst/>
          </a:prstGeom>
        </p:spPr>
      </p:pic>
      <p:sp>
        <p:nvSpPr>
          <p:cNvPr id="3" name="תיבת טקסט 2">
            <a:extLst>
              <a:ext uri="{FF2B5EF4-FFF2-40B4-BE49-F238E27FC236}">
                <a16:creationId xmlns:a16="http://schemas.microsoft.com/office/drawing/2014/main" id="{8D192B66-806B-4583-B1B2-9169A9EF99CF}"/>
              </a:ext>
            </a:extLst>
          </p:cNvPr>
          <p:cNvSpPr txBox="1"/>
          <p:nvPr/>
        </p:nvSpPr>
        <p:spPr>
          <a:xfrm>
            <a:off x="5865223" y="3944984"/>
            <a:ext cx="5434149" cy="1754326"/>
          </a:xfrm>
          <a:prstGeom prst="rect">
            <a:avLst/>
          </a:prstGeom>
          <a:noFill/>
        </p:spPr>
        <p:txBody>
          <a:bodyPr wrap="square" rtlCol="1">
            <a:spAutoFit/>
          </a:bodyPr>
          <a:lstStyle/>
          <a:p>
            <a:pPr marL="285750" indent="-285750" algn="l" rtl="0">
              <a:buFont typeface="Arial" panose="020B0604020202020204" pitchFamily="34" charset="0"/>
              <a:buChar char="•"/>
            </a:pPr>
            <a:r>
              <a:rPr lang="he-IL" b="0" i="0" dirty="0">
                <a:solidFill>
                  <a:srgbClr val="212529"/>
                </a:solidFill>
                <a:effectLst/>
                <a:latin typeface="Mulish"/>
              </a:rPr>
              <a:t> </a:t>
            </a:r>
            <a:r>
              <a:rPr lang="en-US" b="0" i="0" dirty="0">
                <a:solidFill>
                  <a:srgbClr val="171717"/>
                </a:solidFill>
                <a:effectLst/>
                <a:latin typeface="Segoe UI" panose="020B0502040204020203" pitchFamily="34" charset="0"/>
              </a:rPr>
              <a:t>The leaf-wise strategy grows the tree by splitting the data at the nodes with the highest loss change.</a:t>
            </a:r>
          </a:p>
          <a:p>
            <a:pPr marL="285750" indent="-285750" algn="l" rtl="0">
              <a:buFont typeface="Arial" panose="020B0604020202020204" pitchFamily="34" charset="0"/>
              <a:buChar char="•"/>
            </a:pPr>
            <a:r>
              <a:rPr lang="en-US" dirty="0">
                <a:solidFill>
                  <a:srgbClr val="171717"/>
                </a:solidFill>
                <a:latin typeface="Segoe UI" panose="020B0502040204020203" pitchFamily="34" charset="0"/>
              </a:rPr>
              <a:t>Tends to excel in larger datasets (faster), yet in smaller dataset tends to overfit.</a:t>
            </a:r>
          </a:p>
          <a:p>
            <a:pPr algn="l"/>
            <a:endParaRPr lang="en-US" b="0" i="0" dirty="0">
              <a:solidFill>
                <a:srgbClr val="171717"/>
              </a:solidFill>
              <a:effectLst/>
              <a:latin typeface="Segoe UI" panose="020B0502040204020203" pitchFamily="34" charset="0"/>
            </a:endParaRPr>
          </a:p>
        </p:txBody>
      </p:sp>
      <p:sp>
        <p:nvSpPr>
          <p:cNvPr id="16" name="תיבת טקסט 15">
            <a:extLst>
              <a:ext uri="{FF2B5EF4-FFF2-40B4-BE49-F238E27FC236}">
                <a16:creationId xmlns:a16="http://schemas.microsoft.com/office/drawing/2014/main" id="{5C506FDC-191E-43F9-AEC4-45514693C6BE}"/>
              </a:ext>
            </a:extLst>
          </p:cNvPr>
          <p:cNvSpPr txBox="1"/>
          <p:nvPr/>
        </p:nvSpPr>
        <p:spPr>
          <a:xfrm>
            <a:off x="217715" y="3992880"/>
            <a:ext cx="5434149" cy="2031325"/>
          </a:xfrm>
          <a:prstGeom prst="rect">
            <a:avLst/>
          </a:prstGeom>
          <a:noFill/>
        </p:spPr>
        <p:txBody>
          <a:bodyPr wrap="square" rtlCol="1">
            <a:spAutoFit/>
          </a:bodyPr>
          <a:lstStyle/>
          <a:p>
            <a:pPr marL="285750" indent="-285750" algn="l" rtl="0">
              <a:buFont typeface="Arial" panose="020B0604020202020204" pitchFamily="34" charset="0"/>
              <a:buChar char="•"/>
            </a:pPr>
            <a:r>
              <a:rPr lang="en-US" b="0" dirty="0">
                <a:solidFill>
                  <a:srgbClr val="171717"/>
                </a:solidFill>
                <a:effectLst/>
                <a:latin typeface="Segoe UI" panose="020B0502040204020203" pitchFamily="34" charset="0"/>
              </a:rPr>
              <a:t>The level-wise strategy adds complexity extending the depth of the tree level by level.</a:t>
            </a:r>
            <a:endParaRPr lang="en-US" dirty="0">
              <a:solidFill>
                <a:srgbClr val="171717"/>
              </a:solidFill>
              <a:latin typeface="Segoe UI" panose="020B0502040204020203" pitchFamily="34" charset="0"/>
            </a:endParaRPr>
          </a:p>
          <a:p>
            <a:pPr marL="285750" indent="-285750" algn="l" rtl="0">
              <a:buFont typeface="Arial" panose="020B0604020202020204" pitchFamily="34" charset="0"/>
              <a:buChar char="•"/>
            </a:pPr>
            <a:r>
              <a:rPr lang="en-US" b="0" i="0" dirty="0">
                <a:solidFill>
                  <a:srgbClr val="171717"/>
                </a:solidFill>
                <a:effectLst/>
                <a:latin typeface="Segoe UI" panose="020B0502040204020203" pitchFamily="34" charset="0"/>
              </a:rPr>
              <a:t>Better for smaller datasets. </a:t>
            </a:r>
          </a:p>
          <a:p>
            <a:pPr marL="285750" indent="-285750" algn="l" rtl="0">
              <a:buFont typeface="Arial" panose="020B0604020202020204" pitchFamily="34" charset="0"/>
              <a:buChar char="•"/>
            </a:pPr>
            <a:r>
              <a:rPr lang="en-US" dirty="0">
                <a:solidFill>
                  <a:srgbClr val="171717"/>
                </a:solidFill>
                <a:latin typeface="Segoe UI" panose="020B0502040204020203" pitchFamily="34" charset="0"/>
              </a:rPr>
              <a:t>Adds complexity extending the depth of the tree level by level.</a:t>
            </a:r>
            <a:endParaRPr lang="he-IL" dirty="0">
              <a:solidFill>
                <a:srgbClr val="171717"/>
              </a:solidFill>
              <a:latin typeface="Segoe UI" panose="020B0502040204020203" pitchFamily="34" charset="0"/>
            </a:endParaRPr>
          </a:p>
          <a:p>
            <a:pPr algn="l"/>
            <a:endParaRPr lang="he-IL" dirty="0">
              <a:solidFill>
                <a:srgbClr val="171717"/>
              </a:solidFill>
              <a:latin typeface="Segoe UI" panose="020B0502040204020203" pitchFamily="34" charset="0"/>
            </a:endParaRPr>
          </a:p>
          <a:p>
            <a:pPr algn="l"/>
            <a:endParaRPr lang="he-IL" dirty="0"/>
          </a:p>
        </p:txBody>
      </p:sp>
    </p:spTree>
    <p:extLst>
      <p:ext uri="{BB962C8B-B14F-4D97-AF65-F5344CB8AC3E}">
        <p14:creationId xmlns:p14="http://schemas.microsoft.com/office/powerpoint/2010/main" val="212047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349040" y="438866"/>
            <a:ext cx="5853033" cy="274879"/>
          </a:xfrm>
        </p:spPr>
        <p:txBody>
          <a:bodyPr>
            <a:normAutofit fontScale="90000"/>
          </a:bodyPr>
          <a:lstStyle/>
          <a:p>
            <a:pPr algn="l" rtl="0"/>
            <a:r>
              <a:rPr lang="en-US" sz="3200" dirty="0"/>
              <a:t>The Model</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400233" y="365760"/>
            <a:ext cx="9945549" cy="4088675"/>
          </a:xfrm>
        </p:spPr>
        <p:txBody>
          <a:bodyPr anchor="t">
            <a:normAutofit/>
          </a:bodyPr>
          <a:lstStyle/>
          <a:p>
            <a:pPr algn="l" rtl="0"/>
            <a:endParaRPr lang="en-US" sz="2400" dirty="0"/>
          </a:p>
          <a:p>
            <a:pPr marL="0" indent="0" algn="l" rtl="0">
              <a:lnSpc>
                <a:spcPct val="160000"/>
              </a:lnSpc>
              <a:buNone/>
            </a:pPr>
            <a:r>
              <a:rPr lang="en-US" sz="2400" u="sng" dirty="0"/>
              <a:t>Optimization Techniques:</a:t>
            </a:r>
          </a:p>
          <a:p>
            <a:pPr algn="l" rtl="0">
              <a:lnSpc>
                <a:spcPct val="160000"/>
              </a:lnSpc>
              <a:buFont typeface="Wingdings" panose="05000000000000000000" pitchFamily="2" charset="2"/>
              <a:buChar char="Ø"/>
            </a:pPr>
            <a:r>
              <a:rPr lang="en-US" sz="1800" dirty="0">
                <a:solidFill>
                  <a:srgbClr val="171717"/>
                </a:solidFill>
                <a:latin typeface="Segoe UI" panose="020B0502040204020203" pitchFamily="34" charset="0"/>
              </a:rPr>
              <a:t> Histogram based algorithm – each continuous feature is bucketed into discrete bins. Now, in order to compute the best split, we need to iterate over #number of bins records instead of #number of points. </a:t>
            </a:r>
            <a:endParaRPr lang="en-US" sz="2400" u="sng" dirty="0"/>
          </a:p>
          <a:p>
            <a:pPr marL="0" indent="0" algn="l" rtl="0">
              <a:lnSpc>
                <a:spcPct val="160000"/>
              </a:lnSpc>
              <a:buNone/>
            </a:pPr>
            <a:endParaRPr lang="en-US" sz="2400" dirty="0"/>
          </a:p>
          <a:p>
            <a:pPr marL="0"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5" name="תמונה 4">
            <a:extLst>
              <a:ext uri="{FF2B5EF4-FFF2-40B4-BE49-F238E27FC236}">
                <a16:creationId xmlns:a16="http://schemas.microsoft.com/office/drawing/2014/main" id="{4E5D8B1B-0AEC-4626-AE3E-94DD91B77CA3}"/>
              </a:ext>
            </a:extLst>
          </p:cNvPr>
          <p:cNvPicPr>
            <a:picLocks noChangeAspect="1"/>
          </p:cNvPicPr>
          <p:nvPr/>
        </p:nvPicPr>
        <p:blipFill>
          <a:blip r:embed="rId5"/>
          <a:stretch>
            <a:fillRect/>
          </a:stretch>
        </p:blipFill>
        <p:spPr>
          <a:xfrm>
            <a:off x="561702" y="3319871"/>
            <a:ext cx="2369548" cy="1706566"/>
          </a:xfrm>
          <a:prstGeom prst="rect">
            <a:avLst/>
          </a:prstGeom>
        </p:spPr>
      </p:pic>
      <p:pic>
        <p:nvPicPr>
          <p:cNvPr id="14" name="תמונה 13">
            <a:extLst>
              <a:ext uri="{FF2B5EF4-FFF2-40B4-BE49-F238E27FC236}">
                <a16:creationId xmlns:a16="http://schemas.microsoft.com/office/drawing/2014/main" id="{037C7C77-0FCB-4071-8D92-228ECE254FE7}"/>
              </a:ext>
            </a:extLst>
          </p:cNvPr>
          <p:cNvPicPr>
            <a:picLocks noChangeAspect="1"/>
          </p:cNvPicPr>
          <p:nvPr/>
        </p:nvPicPr>
        <p:blipFill rotWithShape="1">
          <a:blip r:embed="rId6"/>
          <a:srcRect l="38250" t="34476" r="42785" b="23429"/>
          <a:stretch/>
        </p:blipFill>
        <p:spPr>
          <a:xfrm>
            <a:off x="5603966" y="3226526"/>
            <a:ext cx="2312126" cy="2886892"/>
          </a:xfrm>
          <a:prstGeom prst="rect">
            <a:avLst/>
          </a:prstGeom>
        </p:spPr>
      </p:pic>
      <p:pic>
        <p:nvPicPr>
          <p:cNvPr id="24" name="תמונה 23">
            <a:extLst>
              <a:ext uri="{FF2B5EF4-FFF2-40B4-BE49-F238E27FC236}">
                <a16:creationId xmlns:a16="http://schemas.microsoft.com/office/drawing/2014/main" id="{32BB1D86-66AA-40A1-9936-EBACE2F3E1FB}"/>
              </a:ext>
            </a:extLst>
          </p:cNvPr>
          <p:cNvPicPr>
            <a:picLocks noChangeAspect="1"/>
          </p:cNvPicPr>
          <p:nvPr/>
        </p:nvPicPr>
        <p:blipFill>
          <a:blip r:embed="rId7"/>
          <a:stretch>
            <a:fillRect/>
          </a:stretch>
        </p:blipFill>
        <p:spPr>
          <a:xfrm>
            <a:off x="2887843" y="2945402"/>
            <a:ext cx="2314575" cy="2952750"/>
          </a:xfrm>
          <a:prstGeom prst="rect">
            <a:avLst/>
          </a:prstGeom>
        </p:spPr>
      </p:pic>
      <p:pic>
        <p:nvPicPr>
          <p:cNvPr id="27" name="תמונה 26">
            <a:extLst>
              <a:ext uri="{FF2B5EF4-FFF2-40B4-BE49-F238E27FC236}">
                <a16:creationId xmlns:a16="http://schemas.microsoft.com/office/drawing/2014/main" id="{4732D6F2-50AA-445B-AB17-B7D6B5E647F2}"/>
              </a:ext>
            </a:extLst>
          </p:cNvPr>
          <p:cNvPicPr>
            <a:picLocks noChangeAspect="1"/>
          </p:cNvPicPr>
          <p:nvPr/>
        </p:nvPicPr>
        <p:blipFill>
          <a:blip r:embed="rId8"/>
          <a:stretch>
            <a:fillRect/>
          </a:stretch>
        </p:blipFill>
        <p:spPr>
          <a:xfrm>
            <a:off x="8389892" y="3158082"/>
            <a:ext cx="2152650" cy="2867025"/>
          </a:xfrm>
          <a:prstGeom prst="rect">
            <a:avLst/>
          </a:prstGeom>
        </p:spPr>
      </p:pic>
    </p:spTree>
    <p:extLst>
      <p:ext uri="{BB962C8B-B14F-4D97-AF65-F5344CB8AC3E}">
        <p14:creationId xmlns:p14="http://schemas.microsoft.com/office/powerpoint/2010/main" val="999502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349040" y="438866"/>
            <a:ext cx="5853033" cy="274879"/>
          </a:xfrm>
        </p:spPr>
        <p:txBody>
          <a:bodyPr>
            <a:normAutofit fontScale="90000"/>
          </a:bodyPr>
          <a:lstStyle/>
          <a:p>
            <a:pPr algn="l" rtl="0"/>
            <a:r>
              <a:rPr lang="en-US" sz="3200" dirty="0"/>
              <a:t>The Model</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400233" y="365760"/>
            <a:ext cx="9945549" cy="4088675"/>
          </a:xfrm>
        </p:spPr>
        <p:txBody>
          <a:bodyPr anchor="t">
            <a:normAutofit/>
          </a:bodyPr>
          <a:lstStyle/>
          <a:p>
            <a:pPr algn="l" rtl="0"/>
            <a:endParaRPr lang="en-US" sz="2400" dirty="0"/>
          </a:p>
          <a:p>
            <a:pPr marL="0" indent="0" algn="l" rtl="0">
              <a:lnSpc>
                <a:spcPct val="160000"/>
              </a:lnSpc>
              <a:buNone/>
            </a:pPr>
            <a:r>
              <a:rPr lang="en-US" sz="2400" u="sng" dirty="0"/>
              <a:t>Optimization Techniques :</a:t>
            </a:r>
          </a:p>
          <a:p>
            <a:pPr algn="l" rtl="0">
              <a:lnSpc>
                <a:spcPct val="160000"/>
              </a:lnSpc>
              <a:buFont typeface="Wingdings" panose="05000000000000000000" pitchFamily="2" charset="2"/>
              <a:buChar char="Ø"/>
            </a:pPr>
            <a:r>
              <a:rPr lang="en-US" sz="1800" dirty="0">
                <a:solidFill>
                  <a:srgbClr val="171717"/>
                </a:solidFill>
                <a:latin typeface="Segoe UI" panose="020B0502040204020203" pitchFamily="34" charset="0"/>
              </a:rPr>
              <a:t>  Supports </a:t>
            </a:r>
            <a:r>
              <a:rPr lang="en-US" sz="1800" dirty="0">
                <a:solidFill>
                  <a:srgbClr val="171717"/>
                </a:solidFill>
                <a:highlight>
                  <a:srgbClr val="FFFF00"/>
                </a:highlight>
                <a:latin typeface="Segoe UI" panose="020B0502040204020203" pitchFamily="34" charset="0"/>
              </a:rPr>
              <a:t>parallel</a:t>
            </a:r>
            <a:r>
              <a:rPr lang="en-US" sz="1800" dirty="0">
                <a:solidFill>
                  <a:srgbClr val="171717"/>
                </a:solidFill>
                <a:latin typeface="Segoe UI" panose="020B0502040204020203" pitchFamily="34" charset="0"/>
              </a:rPr>
              <a:t> and </a:t>
            </a:r>
            <a:r>
              <a:rPr lang="en-US" sz="1800" dirty="0">
                <a:solidFill>
                  <a:srgbClr val="171717"/>
                </a:solidFill>
                <a:highlight>
                  <a:srgbClr val="FFFF00"/>
                </a:highlight>
                <a:latin typeface="Segoe UI" panose="020B0502040204020203" pitchFamily="34" charset="0"/>
              </a:rPr>
              <a:t>GPU</a:t>
            </a:r>
            <a:r>
              <a:rPr lang="en-US" sz="1800" dirty="0">
                <a:solidFill>
                  <a:srgbClr val="171717"/>
                </a:solidFill>
                <a:latin typeface="Segoe UI" panose="020B0502040204020203" pitchFamily="34" charset="0"/>
              </a:rPr>
              <a:t> learning.</a:t>
            </a:r>
            <a:endParaRPr lang="en-US" sz="2400" u="sng" dirty="0"/>
          </a:p>
          <a:p>
            <a:pPr marL="0" indent="0" algn="l" rtl="0">
              <a:lnSpc>
                <a:spcPct val="160000"/>
              </a:lnSpc>
              <a:buNone/>
            </a:pPr>
            <a:endParaRPr lang="en-US" sz="2400" dirty="0"/>
          </a:p>
          <a:p>
            <a:pPr marL="0"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4" name="תמונה 3">
            <a:extLst>
              <a:ext uri="{FF2B5EF4-FFF2-40B4-BE49-F238E27FC236}">
                <a16:creationId xmlns:a16="http://schemas.microsoft.com/office/drawing/2014/main" id="{B4F6E61B-D8EB-434A-BDE7-9E443058BDDD}"/>
              </a:ext>
            </a:extLst>
          </p:cNvPr>
          <p:cNvPicPr>
            <a:picLocks noChangeAspect="1"/>
          </p:cNvPicPr>
          <p:nvPr/>
        </p:nvPicPr>
        <p:blipFill>
          <a:blip r:embed="rId5"/>
          <a:stretch>
            <a:fillRect/>
          </a:stretch>
        </p:blipFill>
        <p:spPr>
          <a:xfrm>
            <a:off x="1136195" y="2137817"/>
            <a:ext cx="8743950" cy="3000375"/>
          </a:xfrm>
          <a:prstGeom prst="rect">
            <a:avLst/>
          </a:prstGeom>
        </p:spPr>
      </p:pic>
      <p:pic>
        <p:nvPicPr>
          <p:cNvPr id="10" name="תמונה 9">
            <a:extLst>
              <a:ext uri="{FF2B5EF4-FFF2-40B4-BE49-F238E27FC236}">
                <a16:creationId xmlns:a16="http://schemas.microsoft.com/office/drawing/2014/main" id="{BA419067-433E-498A-8286-61A5711C0A03}"/>
              </a:ext>
            </a:extLst>
          </p:cNvPr>
          <p:cNvPicPr>
            <a:picLocks noChangeAspect="1"/>
          </p:cNvPicPr>
          <p:nvPr/>
        </p:nvPicPr>
        <p:blipFill>
          <a:blip r:embed="rId6"/>
          <a:stretch>
            <a:fillRect/>
          </a:stretch>
        </p:blipFill>
        <p:spPr>
          <a:xfrm>
            <a:off x="719954" y="4441507"/>
            <a:ext cx="4648879" cy="2225163"/>
          </a:xfrm>
          <a:prstGeom prst="rect">
            <a:avLst/>
          </a:prstGeom>
        </p:spPr>
      </p:pic>
    </p:spTree>
    <p:extLst>
      <p:ext uri="{BB962C8B-B14F-4D97-AF65-F5344CB8AC3E}">
        <p14:creationId xmlns:p14="http://schemas.microsoft.com/office/powerpoint/2010/main" val="184057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349040" y="438866"/>
            <a:ext cx="5853033" cy="274879"/>
          </a:xfrm>
        </p:spPr>
        <p:txBody>
          <a:bodyPr>
            <a:normAutofit fontScale="90000"/>
          </a:bodyPr>
          <a:lstStyle/>
          <a:p>
            <a:pPr algn="l" rtl="0"/>
            <a:r>
              <a:rPr lang="en-US" sz="3200" dirty="0"/>
              <a:t>The Model</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400233" y="365760"/>
            <a:ext cx="9945549" cy="4088675"/>
          </a:xfrm>
        </p:spPr>
        <p:txBody>
          <a:bodyPr anchor="t">
            <a:normAutofit/>
          </a:bodyPr>
          <a:lstStyle/>
          <a:p>
            <a:pPr algn="l" rtl="0"/>
            <a:endParaRPr lang="en-US" sz="2400" dirty="0"/>
          </a:p>
          <a:p>
            <a:pPr marL="0" indent="0" algn="l" rtl="0">
              <a:lnSpc>
                <a:spcPct val="160000"/>
              </a:lnSpc>
              <a:buNone/>
            </a:pPr>
            <a:r>
              <a:rPr lang="en-US" sz="2400" u="sng" dirty="0"/>
              <a:t>Optimization Techniques :</a:t>
            </a:r>
          </a:p>
          <a:p>
            <a:pPr algn="l" rtl="0">
              <a:lnSpc>
                <a:spcPct val="160000"/>
              </a:lnSpc>
              <a:buFont typeface="Wingdings" panose="05000000000000000000" pitchFamily="2" charset="2"/>
              <a:buChar char="Ø"/>
            </a:pPr>
            <a:r>
              <a:rPr lang="en-US" sz="1800" dirty="0">
                <a:solidFill>
                  <a:srgbClr val="171717"/>
                </a:solidFill>
                <a:latin typeface="Segoe UI" panose="020B0502040204020203" pitchFamily="34" charset="0"/>
              </a:rPr>
              <a:t> Light GBM can speed things up by allowing to build each tree with only a random subset of the data or only a subset of features.</a:t>
            </a:r>
            <a:endParaRPr lang="en-US" sz="2400" u="sng" dirty="0"/>
          </a:p>
          <a:p>
            <a:pPr marL="0" indent="0" algn="l" rtl="0">
              <a:lnSpc>
                <a:spcPct val="160000"/>
              </a:lnSpc>
              <a:buNone/>
            </a:pPr>
            <a:endParaRPr lang="en-US" sz="2400" dirty="0"/>
          </a:p>
          <a:p>
            <a:pPr marL="0"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11" name="תמונה 10">
            <a:extLst>
              <a:ext uri="{FF2B5EF4-FFF2-40B4-BE49-F238E27FC236}">
                <a16:creationId xmlns:a16="http://schemas.microsoft.com/office/drawing/2014/main" id="{99934148-07F7-4403-BCC5-2DA6934DF6D6}"/>
              </a:ext>
            </a:extLst>
          </p:cNvPr>
          <p:cNvPicPr>
            <a:picLocks noChangeAspect="1"/>
          </p:cNvPicPr>
          <p:nvPr/>
        </p:nvPicPr>
        <p:blipFill>
          <a:blip r:embed="rId5"/>
          <a:stretch>
            <a:fillRect/>
          </a:stretch>
        </p:blipFill>
        <p:spPr>
          <a:xfrm>
            <a:off x="5432922" y="3117823"/>
            <a:ext cx="5448437" cy="2558531"/>
          </a:xfrm>
          <a:prstGeom prst="rect">
            <a:avLst/>
          </a:prstGeom>
        </p:spPr>
      </p:pic>
      <p:pic>
        <p:nvPicPr>
          <p:cNvPr id="5" name="תמונה 4">
            <a:extLst>
              <a:ext uri="{FF2B5EF4-FFF2-40B4-BE49-F238E27FC236}">
                <a16:creationId xmlns:a16="http://schemas.microsoft.com/office/drawing/2014/main" id="{300521C2-9676-4C91-8C35-90663A429F76}"/>
              </a:ext>
            </a:extLst>
          </p:cNvPr>
          <p:cNvPicPr>
            <a:picLocks noChangeAspect="1"/>
          </p:cNvPicPr>
          <p:nvPr/>
        </p:nvPicPr>
        <p:blipFill rotWithShape="1">
          <a:blip r:embed="rId6"/>
          <a:srcRect l="39000" t="35429" r="33465" b="31808"/>
          <a:stretch/>
        </p:blipFill>
        <p:spPr>
          <a:xfrm>
            <a:off x="757647" y="3500845"/>
            <a:ext cx="3357153" cy="2246812"/>
          </a:xfrm>
          <a:prstGeom prst="rect">
            <a:avLst/>
          </a:prstGeom>
        </p:spPr>
      </p:pic>
    </p:spTree>
    <p:extLst>
      <p:ext uri="{BB962C8B-B14F-4D97-AF65-F5344CB8AC3E}">
        <p14:creationId xmlns:p14="http://schemas.microsoft.com/office/powerpoint/2010/main" val="250337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349040" y="438866"/>
            <a:ext cx="5853033" cy="274879"/>
          </a:xfrm>
        </p:spPr>
        <p:txBody>
          <a:bodyPr>
            <a:normAutofit fontScale="90000"/>
          </a:bodyPr>
          <a:lstStyle/>
          <a:p>
            <a:pPr algn="l" rtl="0"/>
            <a:r>
              <a:rPr lang="en-US" sz="3200" dirty="0"/>
              <a:t>The Model</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308793" y="809896"/>
            <a:ext cx="9945549" cy="5486401"/>
          </a:xfrm>
        </p:spPr>
        <p:txBody>
          <a:bodyPr anchor="t">
            <a:normAutofit fontScale="85000" lnSpcReduction="10000"/>
          </a:bodyPr>
          <a:lstStyle/>
          <a:p>
            <a:pPr algn="l" rtl="0"/>
            <a:endParaRPr lang="en-US" sz="2400" dirty="0"/>
          </a:p>
          <a:p>
            <a:pPr algn="l" rtl="0">
              <a:lnSpc>
                <a:spcPct val="160000"/>
              </a:lnSpc>
              <a:buFont typeface="Wingdings" panose="05000000000000000000" pitchFamily="2" charset="2"/>
              <a:buChar char="Ø"/>
            </a:pPr>
            <a:r>
              <a:rPr lang="en-US" sz="2400" dirty="0"/>
              <a:t>Overfitting.</a:t>
            </a:r>
          </a:p>
          <a:p>
            <a:pPr marL="0" indent="0" algn="l" rtl="0">
              <a:lnSpc>
                <a:spcPct val="160000"/>
              </a:lnSpc>
              <a:buNone/>
            </a:pPr>
            <a:r>
              <a:rPr lang="en-US" sz="2400" u="sng" dirty="0"/>
              <a:t>Regularization Parameters:</a:t>
            </a:r>
          </a:p>
          <a:p>
            <a:pPr algn="l" rtl="0">
              <a:lnSpc>
                <a:spcPct val="160000"/>
              </a:lnSpc>
              <a:buFont typeface="Wingdings" panose="05000000000000000000" pitchFamily="2" charset="2"/>
              <a:buChar char="Ø"/>
            </a:pPr>
            <a:r>
              <a:rPr lang="en-US" sz="1800" b="1" dirty="0"/>
              <a:t>Lambda</a:t>
            </a:r>
            <a:r>
              <a:rPr lang="en-US" sz="1800" dirty="0"/>
              <a:t>_l1 (and lambda_l2)&gt;0. Then it results in more pruning. </a:t>
            </a:r>
          </a:p>
          <a:p>
            <a:pPr algn="l" rtl="0">
              <a:lnSpc>
                <a:spcPct val="160000"/>
              </a:lnSpc>
              <a:buFont typeface="Wingdings" panose="05000000000000000000" pitchFamily="2" charset="2"/>
              <a:buChar char="Ø"/>
            </a:pPr>
            <a:r>
              <a:rPr lang="en-US" sz="1800" dirty="0"/>
              <a:t> Large </a:t>
            </a:r>
            <a:r>
              <a:rPr lang="en-US" sz="1800" b="1" dirty="0"/>
              <a:t>number of leaves</a:t>
            </a:r>
            <a:r>
              <a:rPr lang="en-US" sz="1800" dirty="0"/>
              <a:t> increases accuracy on the training set but also the chance of getting hurt by overfitting. </a:t>
            </a:r>
          </a:p>
          <a:p>
            <a:pPr algn="l" rtl="0">
              <a:lnSpc>
                <a:spcPct val="160000"/>
              </a:lnSpc>
              <a:buFont typeface="Wingdings" panose="05000000000000000000" pitchFamily="2" charset="2"/>
              <a:buChar char="Ø"/>
            </a:pPr>
            <a:r>
              <a:rPr lang="en-US" sz="1800" b="1" dirty="0" err="1"/>
              <a:t>max_depth</a:t>
            </a:r>
            <a:r>
              <a:rPr lang="en-US" sz="1800" dirty="0"/>
              <a:t>:  </a:t>
            </a:r>
            <a:r>
              <a:rPr lang="en-US" sz="1800" dirty="0" err="1"/>
              <a:t>num_leaves</a:t>
            </a:r>
            <a:r>
              <a:rPr lang="en-US" sz="1800" dirty="0"/>
              <a:t> = 2^(</a:t>
            </a:r>
            <a:r>
              <a:rPr lang="en-US" sz="1800" dirty="0" err="1"/>
              <a:t>max_depth</a:t>
            </a:r>
            <a:r>
              <a:rPr lang="en-US" sz="1800" dirty="0"/>
              <a:t>) however, considering that in </a:t>
            </a:r>
            <a:r>
              <a:rPr lang="en-US" sz="1800" dirty="0" err="1"/>
              <a:t>lightgbm</a:t>
            </a:r>
            <a:r>
              <a:rPr lang="en-US" sz="1800" dirty="0"/>
              <a:t> a leaf-wise tree is deeper than a level-wise tree you need to be careful about overfitting!</a:t>
            </a:r>
          </a:p>
          <a:p>
            <a:pPr algn="l" rtl="0">
              <a:lnSpc>
                <a:spcPct val="160000"/>
              </a:lnSpc>
              <a:buFont typeface="Wingdings" panose="05000000000000000000" pitchFamily="2" charset="2"/>
              <a:buChar char="Ø"/>
            </a:pPr>
            <a:r>
              <a:rPr lang="en-US" sz="1800" dirty="0" err="1"/>
              <a:t>min_gain_to_split</a:t>
            </a:r>
            <a:r>
              <a:rPr lang="en-US" sz="1800" dirty="0"/>
              <a:t>- the </a:t>
            </a:r>
            <a:r>
              <a:rPr lang="en-US" sz="1800" b="1" dirty="0"/>
              <a:t>minimal gain </a:t>
            </a:r>
            <a:r>
              <a:rPr lang="en-US" sz="1800" dirty="0"/>
              <a:t>to perform split, can be used to speed up training.</a:t>
            </a:r>
          </a:p>
          <a:p>
            <a:pPr algn="l" rtl="0">
              <a:lnSpc>
                <a:spcPct val="160000"/>
              </a:lnSpc>
              <a:buFont typeface="Wingdings" panose="05000000000000000000" pitchFamily="2" charset="2"/>
              <a:buChar char="Ø"/>
            </a:pPr>
            <a:r>
              <a:rPr lang="en-US" sz="1800" dirty="0" err="1"/>
              <a:t>num_iterations</a:t>
            </a:r>
            <a:r>
              <a:rPr lang="en-US" sz="1800" dirty="0"/>
              <a:t> -  </a:t>
            </a:r>
            <a:r>
              <a:rPr lang="en-US" sz="1800" b="1" dirty="0"/>
              <a:t>number of boosting iterations </a:t>
            </a:r>
            <a:r>
              <a:rPr lang="en-US" sz="1800" dirty="0"/>
              <a:t>(trees to build).  </a:t>
            </a:r>
          </a:p>
          <a:p>
            <a:pPr algn="l" rtl="0">
              <a:lnSpc>
                <a:spcPct val="160000"/>
              </a:lnSpc>
              <a:buFont typeface="Wingdings" panose="05000000000000000000" pitchFamily="2" charset="2"/>
              <a:buChar char="Ø"/>
            </a:pPr>
            <a:r>
              <a:rPr lang="en-US" sz="1800" dirty="0"/>
              <a:t>etc. etc. </a:t>
            </a:r>
            <a:r>
              <a:rPr lang="en-US" sz="1800" dirty="0" err="1"/>
              <a:t>etc</a:t>
            </a:r>
            <a:r>
              <a:rPr lang="en-US" sz="1800" dirty="0"/>
              <a:t>…</a:t>
            </a:r>
          </a:p>
          <a:p>
            <a:pPr marL="0" indent="0" algn="l" rtl="0">
              <a:lnSpc>
                <a:spcPct val="160000"/>
              </a:lnSpc>
              <a:buNone/>
            </a:pPr>
            <a:r>
              <a:rPr lang="en-US" sz="2200" dirty="0"/>
              <a:t>How to determined their values?  with </a:t>
            </a:r>
            <a:r>
              <a:rPr lang="en-US" sz="2600" b="1" dirty="0"/>
              <a:t>Hyperparameter Tuning </a:t>
            </a:r>
            <a:r>
              <a:rPr lang="en-US" sz="2200" dirty="0"/>
              <a:t>using</a:t>
            </a:r>
            <a:r>
              <a:rPr lang="en-US" sz="2600" b="1" dirty="0"/>
              <a:t> Cross-Validation</a:t>
            </a:r>
            <a:r>
              <a:rPr lang="en-US" sz="2200" b="1" dirty="0"/>
              <a:t>!</a:t>
            </a:r>
            <a:endParaRPr lang="en-US" sz="1800" dirty="0"/>
          </a:p>
          <a:p>
            <a:pPr algn="l" rtl="0">
              <a:lnSpc>
                <a:spcPct val="160000"/>
              </a:lnSpc>
              <a:buFont typeface="Wingdings" panose="05000000000000000000" pitchFamily="2" charset="2"/>
              <a:buChar char="Ø"/>
            </a:pPr>
            <a:endParaRPr lang="en-US" sz="1800" dirty="0"/>
          </a:p>
          <a:p>
            <a:pPr marL="0" indent="0" algn="l" rtl="0">
              <a:lnSpc>
                <a:spcPct val="160000"/>
              </a:lnSpc>
              <a:buNone/>
            </a:pPr>
            <a:endParaRPr lang="en-US" sz="2400" dirty="0"/>
          </a:p>
          <a:p>
            <a:pPr marL="0"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9" name="תמונה 8">
            <a:extLst>
              <a:ext uri="{FF2B5EF4-FFF2-40B4-BE49-F238E27FC236}">
                <a16:creationId xmlns:a16="http://schemas.microsoft.com/office/drawing/2014/main" id="{586EA0AD-6CB1-49D0-96E2-3628269BBA73}"/>
              </a:ext>
            </a:extLst>
          </p:cNvPr>
          <p:cNvPicPr>
            <a:picLocks noChangeAspect="1"/>
          </p:cNvPicPr>
          <p:nvPr/>
        </p:nvPicPr>
        <p:blipFill rotWithShape="1">
          <a:blip r:embed="rId5"/>
          <a:srcRect l="6642" t="5334" r="50715" b="8191"/>
          <a:stretch/>
        </p:blipFill>
        <p:spPr>
          <a:xfrm>
            <a:off x="4650146" y="0"/>
            <a:ext cx="1855156" cy="2116183"/>
          </a:xfrm>
          <a:prstGeom prst="rect">
            <a:avLst/>
          </a:prstGeom>
        </p:spPr>
      </p:pic>
    </p:spTree>
    <p:extLst>
      <p:ext uri="{BB962C8B-B14F-4D97-AF65-F5344CB8AC3E}">
        <p14:creationId xmlns:p14="http://schemas.microsoft.com/office/powerpoint/2010/main" val="2810669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452484" y="130629"/>
            <a:ext cx="8613139" cy="4088675"/>
          </a:xfrm>
        </p:spPr>
        <p:txBody>
          <a:bodyPr anchor="t">
            <a:normAutofit/>
          </a:bodyPr>
          <a:lstStyle/>
          <a:p>
            <a:pPr marL="0" indent="0" algn="l" rtl="0">
              <a:lnSpc>
                <a:spcPct val="160000"/>
              </a:lnSpc>
              <a:buNone/>
            </a:pPr>
            <a:endParaRPr lang="en-US" sz="2400" u="sng" dirty="0"/>
          </a:p>
          <a:p>
            <a:pPr algn="l" rtl="0">
              <a:lnSpc>
                <a:spcPct val="160000"/>
              </a:lnSpc>
              <a:buFont typeface="Wingdings" panose="05000000000000000000" pitchFamily="2" charset="2"/>
              <a:buChar char="Ø"/>
            </a:pPr>
            <a:r>
              <a:rPr lang="en-US" sz="1800" dirty="0">
                <a:solidFill>
                  <a:srgbClr val="171717"/>
                </a:solidFill>
                <a:latin typeface="Segoe UI" panose="020B0502040204020203" pitchFamily="34" charset="0"/>
              </a:rPr>
              <a:t> </a:t>
            </a:r>
            <a:r>
              <a:rPr lang="en-US" sz="1800" dirty="0"/>
              <a:t> </a:t>
            </a:r>
            <a:r>
              <a:rPr lang="en-US" sz="2000" b="1" u="sng" dirty="0"/>
              <a:t>Cross Validation</a:t>
            </a:r>
            <a:r>
              <a:rPr lang="en-US" sz="2000" u="sng" dirty="0"/>
              <a:t>: </a:t>
            </a:r>
            <a:r>
              <a:rPr lang="en-US" sz="2000" dirty="0"/>
              <a:t> is used both for </a:t>
            </a:r>
            <a:r>
              <a:rPr lang="en-US" sz="2000" b="1" dirty="0"/>
              <a:t>hyperparameter</a:t>
            </a:r>
            <a:r>
              <a:rPr lang="en-US" sz="2000" dirty="0"/>
              <a:t> </a:t>
            </a:r>
            <a:r>
              <a:rPr lang="en-US" sz="2000" b="1" dirty="0"/>
              <a:t>tuning</a:t>
            </a:r>
            <a:r>
              <a:rPr lang="en-US" sz="2000" dirty="0"/>
              <a:t> and for creating a “</a:t>
            </a:r>
            <a:r>
              <a:rPr lang="en-US" sz="2000" b="1" dirty="0"/>
              <a:t>validation set</a:t>
            </a:r>
            <a:r>
              <a:rPr lang="en-US" sz="2000" dirty="0"/>
              <a:t>” for evaluation of the model. </a:t>
            </a:r>
          </a:p>
          <a:p>
            <a:pPr marL="0"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4" name="תמונה 3">
            <a:extLst>
              <a:ext uri="{FF2B5EF4-FFF2-40B4-BE49-F238E27FC236}">
                <a16:creationId xmlns:a16="http://schemas.microsoft.com/office/drawing/2014/main" id="{93522A9F-45C6-4C01-A47F-80229E74A4BF}"/>
              </a:ext>
            </a:extLst>
          </p:cNvPr>
          <p:cNvPicPr>
            <a:picLocks noChangeAspect="1"/>
          </p:cNvPicPr>
          <p:nvPr/>
        </p:nvPicPr>
        <p:blipFill>
          <a:blip r:embed="rId5"/>
          <a:stretch>
            <a:fillRect/>
          </a:stretch>
        </p:blipFill>
        <p:spPr>
          <a:xfrm>
            <a:off x="509451" y="2790824"/>
            <a:ext cx="3918857" cy="2486853"/>
          </a:xfrm>
          <a:prstGeom prst="rect">
            <a:avLst/>
          </a:prstGeom>
        </p:spPr>
      </p:pic>
      <p:pic>
        <p:nvPicPr>
          <p:cNvPr id="7" name="תמונה 6">
            <a:extLst>
              <a:ext uri="{FF2B5EF4-FFF2-40B4-BE49-F238E27FC236}">
                <a16:creationId xmlns:a16="http://schemas.microsoft.com/office/drawing/2014/main" id="{2B61069B-B488-48E4-A8D1-F238EC3BC0E7}"/>
              </a:ext>
            </a:extLst>
          </p:cNvPr>
          <p:cNvPicPr>
            <a:picLocks noChangeAspect="1"/>
          </p:cNvPicPr>
          <p:nvPr/>
        </p:nvPicPr>
        <p:blipFill>
          <a:blip r:embed="rId6"/>
          <a:stretch>
            <a:fillRect/>
          </a:stretch>
        </p:blipFill>
        <p:spPr>
          <a:xfrm>
            <a:off x="5137821" y="2344102"/>
            <a:ext cx="5318452" cy="3403555"/>
          </a:xfrm>
          <a:prstGeom prst="rect">
            <a:avLst/>
          </a:prstGeom>
        </p:spPr>
      </p:pic>
      <p:sp>
        <p:nvSpPr>
          <p:cNvPr id="18" name="כותרת 1">
            <a:extLst>
              <a:ext uri="{FF2B5EF4-FFF2-40B4-BE49-F238E27FC236}">
                <a16:creationId xmlns:a16="http://schemas.microsoft.com/office/drawing/2014/main" id="{14A34817-0A04-44ED-B957-7B0506CD0FCA}"/>
              </a:ext>
            </a:extLst>
          </p:cNvPr>
          <p:cNvSpPr>
            <a:spLocks noGrp="1"/>
          </p:cNvSpPr>
          <p:nvPr>
            <p:ph type="title"/>
          </p:nvPr>
        </p:nvSpPr>
        <p:spPr>
          <a:xfrm>
            <a:off x="349040" y="438866"/>
            <a:ext cx="5853033" cy="274879"/>
          </a:xfrm>
        </p:spPr>
        <p:txBody>
          <a:bodyPr>
            <a:normAutofit fontScale="90000"/>
          </a:bodyPr>
          <a:lstStyle/>
          <a:p>
            <a:pPr algn="l" rtl="0"/>
            <a:r>
              <a:rPr lang="en-US" sz="3200" u="sng" dirty="0"/>
              <a:t>Important  Techniques </a:t>
            </a:r>
            <a:endParaRPr lang="he-IL" sz="3200" dirty="0"/>
          </a:p>
        </p:txBody>
      </p:sp>
    </p:spTree>
    <p:extLst>
      <p:ext uri="{BB962C8B-B14F-4D97-AF65-F5344CB8AC3E}">
        <p14:creationId xmlns:p14="http://schemas.microsoft.com/office/powerpoint/2010/main" val="4111856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47">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693059" y="408668"/>
            <a:ext cx="3816095" cy="1938076"/>
          </a:xfrm>
        </p:spPr>
        <p:txBody>
          <a:bodyPr vert="horz" lIns="91440" tIns="45720" rIns="91440" bIns="45720" rtlCol="0" anchor="ctr">
            <a:normAutofit/>
          </a:bodyPr>
          <a:lstStyle/>
          <a:p>
            <a:pPr algn="l" rtl="0"/>
            <a:r>
              <a:rPr lang="en-US" sz="3200" kern="1200" dirty="0">
                <a:solidFill>
                  <a:schemeClr val="tx1"/>
                </a:solidFill>
                <a:latin typeface="+mj-lt"/>
                <a:ea typeface="+mj-ea"/>
                <a:cs typeface="+mj-cs"/>
              </a:rPr>
              <a:t>The Dataset</a:t>
            </a:r>
          </a:p>
        </p:txBody>
      </p:sp>
      <p:sp>
        <p:nvSpPr>
          <p:cNvPr id="11" name="מציין מיקום תוכן 2">
            <a:extLst>
              <a:ext uri="{FF2B5EF4-FFF2-40B4-BE49-F238E27FC236}">
                <a16:creationId xmlns:a16="http://schemas.microsoft.com/office/drawing/2014/main" id="{8EF6D64F-DD16-4170-9AA2-85F579EEAC44}"/>
              </a:ext>
            </a:extLst>
          </p:cNvPr>
          <p:cNvSpPr txBox="1">
            <a:spLocks/>
          </p:cNvSpPr>
          <p:nvPr/>
        </p:nvSpPr>
        <p:spPr>
          <a:xfrm>
            <a:off x="689611" y="1968239"/>
            <a:ext cx="3816096" cy="3694373"/>
          </a:xfrm>
          <a:prstGeom prst="rect">
            <a:avLst/>
          </a:prstGeom>
        </p:spPr>
        <p:txBody>
          <a:bodyPr vert="horz" lIns="91440" tIns="45720" rIns="91440" bIns="45720" rtlCol="0">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rtl="0"/>
            <a:r>
              <a:rPr lang="en-US" sz="1900" dirty="0"/>
              <a:t>3 main sets:</a:t>
            </a:r>
          </a:p>
          <a:p>
            <a:pPr algn="l" rtl="0"/>
            <a:r>
              <a:rPr lang="en-US" sz="1900" dirty="0"/>
              <a:t>training set: 130,157 records, 181 columns</a:t>
            </a:r>
          </a:p>
          <a:p>
            <a:pPr algn="l" rtl="0"/>
            <a:r>
              <a:rPr lang="en-US" sz="1900" dirty="0"/>
              <a:t>Test set: 10,234 records, 180 columns</a:t>
            </a:r>
          </a:p>
          <a:p>
            <a:pPr algn="l" rtl="0"/>
            <a:r>
              <a:rPr lang="en-US" sz="1900" dirty="0"/>
              <a:t>Dictionary</a:t>
            </a:r>
          </a:p>
          <a:p>
            <a:pPr algn="l" rtl="0"/>
            <a:r>
              <a:rPr lang="en-US" sz="1900" dirty="0"/>
              <a:t>Heterogenous mix of continuous, categorical, semi structured (medical codes)</a:t>
            </a:r>
          </a:p>
          <a:p>
            <a:pPr algn="l" rtl="0"/>
            <a:r>
              <a:rPr lang="en-US" sz="1900" dirty="0"/>
              <a:t>Data Contains strings, floats, integers and many missing values.</a:t>
            </a:r>
          </a:p>
          <a:p>
            <a:pPr marL="0" algn="l" rtl="0"/>
            <a:endParaRPr lang="en-US" sz="1900" dirty="0"/>
          </a:p>
        </p:txBody>
      </p:sp>
      <p:pic>
        <p:nvPicPr>
          <p:cNvPr id="9" name="תמונה 8" descr="תמונה שמכילה טקסט, מקורה, אדם, מחשב נישא&#10;&#10;התיאור נוצר באופן אוטומטי">
            <a:extLst>
              <a:ext uri="{FF2B5EF4-FFF2-40B4-BE49-F238E27FC236}">
                <a16:creationId xmlns:a16="http://schemas.microsoft.com/office/drawing/2014/main" id="{74B36334-796E-4E03-B6AA-6E6DE9CA5296}"/>
              </a:ext>
            </a:extLst>
          </p:cNvPr>
          <p:cNvPicPr>
            <a:picLocks noChangeAspect="1"/>
          </p:cNvPicPr>
          <p:nvPr/>
        </p:nvPicPr>
        <p:blipFill rotWithShape="1">
          <a:blip r:embed="rId3"/>
          <a:srcRect t="11838" r="-1" b="-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12" name="תמונה 11" descr="תמונה שמכילה שולחן&#10;&#10;התיאור נוצר באופן אוטומטי">
            <a:extLst>
              <a:ext uri="{FF2B5EF4-FFF2-40B4-BE49-F238E27FC236}">
                <a16:creationId xmlns:a16="http://schemas.microsoft.com/office/drawing/2014/main" id="{185F2134-0301-4842-9CB3-F682538F8A14}"/>
              </a:ext>
            </a:extLst>
          </p:cNvPr>
          <p:cNvPicPr>
            <a:picLocks noChangeAspect="1"/>
          </p:cNvPicPr>
          <p:nvPr/>
        </p:nvPicPr>
        <p:blipFill rotWithShape="1">
          <a:blip r:embed="rId4"/>
          <a:srcRect l="19684" r="37512" b="-1"/>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499341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452484" y="130629"/>
            <a:ext cx="8613139" cy="6322422"/>
          </a:xfrm>
        </p:spPr>
        <p:txBody>
          <a:bodyPr anchor="t">
            <a:normAutofit/>
          </a:bodyPr>
          <a:lstStyle/>
          <a:p>
            <a:pPr marL="0" indent="0" algn="l" rtl="0">
              <a:lnSpc>
                <a:spcPct val="160000"/>
              </a:lnSpc>
              <a:buNone/>
            </a:pPr>
            <a:endParaRPr lang="en-US" sz="2400" u="sng" dirty="0"/>
          </a:p>
          <a:p>
            <a:pPr algn="l" rtl="0">
              <a:lnSpc>
                <a:spcPct val="160000"/>
              </a:lnSpc>
              <a:buFont typeface="Wingdings" panose="05000000000000000000" pitchFamily="2" charset="2"/>
              <a:buChar char="Ø"/>
            </a:pPr>
            <a:r>
              <a:rPr lang="en-US" sz="1800" dirty="0">
                <a:solidFill>
                  <a:srgbClr val="171717"/>
                </a:solidFill>
                <a:latin typeface="Segoe UI" panose="020B0502040204020203" pitchFamily="34" charset="0"/>
              </a:rPr>
              <a:t> </a:t>
            </a:r>
            <a:r>
              <a:rPr lang="en-US" sz="1800" dirty="0"/>
              <a:t> </a:t>
            </a:r>
            <a:r>
              <a:rPr lang="en-US" sz="2000" u="sng" dirty="0"/>
              <a:t>Dealing with Imbalanced datasets:</a:t>
            </a:r>
          </a:p>
          <a:p>
            <a:pPr lvl="1" algn="l" rtl="0">
              <a:lnSpc>
                <a:spcPct val="160000"/>
              </a:lnSpc>
              <a:buFont typeface="Wingdings" panose="05000000000000000000" pitchFamily="2" charset="2"/>
              <a:buChar char="Ø"/>
            </a:pPr>
            <a:r>
              <a:rPr lang="en-US" sz="2000" u="sng" dirty="0"/>
              <a:t>Resampling</a:t>
            </a:r>
            <a:r>
              <a:rPr lang="en-US" sz="2000" dirty="0"/>
              <a:t>:</a:t>
            </a:r>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r>
              <a:rPr lang="en-US" sz="2000" u="sng" dirty="0"/>
              <a:t>Pseudo-Labelling</a:t>
            </a:r>
            <a:r>
              <a:rPr lang="en-US" sz="2000" dirty="0"/>
              <a:t>:  use predictions with a high confidence from the testing set as additional training data.</a:t>
            </a:r>
          </a:p>
          <a:p>
            <a:pPr marL="457200" lvl="1" indent="0" algn="l" rtl="0">
              <a:lnSpc>
                <a:spcPct val="160000"/>
              </a:lnSpc>
              <a:buNone/>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marL="457200" lvl="1" indent="0" algn="l" rtl="0">
              <a:lnSpc>
                <a:spcPct val="160000"/>
              </a:lnSpc>
              <a:buNone/>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lvl="1" algn="l" rtl="0">
              <a:lnSpc>
                <a:spcPct val="160000"/>
              </a:lnSpc>
              <a:buFont typeface="Wingdings" panose="05000000000000000000" pitchFamily="2" charset="2"/>
              <a:buChar char="Ø"/>
            </a:pPr>
            <a:endParaRPr lang="en-US" sz="2000" dirty="0"/>
          </a:p>
          <a:p>
            <a:pPr marL="457200" lvl="1" indent="0" algn="l" rtl="0">
              <a:lnSpc>
                <a:spcPct val="160000"/>
              </a:lnSpc>
              <a:buNone/>
            </a:pPr>
            <a:endParaRPr lang="en-US" sz="2000" dirty="0"/>
          </a:p>
          <a:p>
            <a:pPr marL="457200" lvl="1"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sp>
        <p:nvSpPr>
          <p:cNvPr id="18" name="כותרת 1">
            <a:extLst>
              <a:ext uri="{FF2B5EF4-FFF2-40B4-BE49-F238E27FC236}">
                <a16:creationId xmlns:a16="http://schemas.microsoft.com/office/drawing/2014/main" id="{14A34817-0A04-44ED-B957-7B0506CD0FCA}"/>
              </a:ext>
            </a:extLst>
          </p:cNvPr>
          <p:cNvSpPr>
            <a:spLocks noGrp="1"/>
          </p:cNvSpPr>
          <p:nvPr>
            <p:ph type="title"/>
          </p:nvPr>
        </p:nvSpPr>
        <p:spPr>
          <a:xfrm>
            <a:off x="349040" y="438866"/>
            <a:ext cx="5853033" cy="274879"/>
          </a:xfrm>
        </p:spPr>
        <p:txBody>
          <a:bodyPr>
            <a:normAutofit fontScale="90000"/>
          </a:bodyPr>
          <a:lstStyle/>
          <a:p>
            <a:pPr algn="l" rtl="0"/>
            <a:r>
              <a:rPr lang="en-US" sz="3200" u="sng" dirty="0"/>
              <a:t>Important  Techniques: </a:t>
            </a:r>
            <a:endParaRPr lang="he-IL" sz="3200" dirty="0"/>
          </a:p>
        </p:txBody>
      </p:sp>
      <p:pic>
        <p:nvPicPr>
          <p:cNvPr id="3" name="תמונה 2">
            <a:extLst>
              <a:ext uri="{FF2B5EF4-FFF2-40B4-BE49-F238E27FC236}">
                <a16:creationId xmlns:a16="http://schemas.microsoft.com/office/drawing/2014/main" id="{8055CD4A-F91C-4F8E-B0DF-1465EA6AC064}"/>
              </a:ext>
            </a:extLst>
          </p:cNvPr>
          <p:cNvPicPr>
            <a:picLocks noChangeAspect="1"/>
          </p:cNvPicPr>
          <p:nvPr/>
        </p:nvPicPr>
        <p:blipFill>
          <a:blip r:embed="rId5"/>
          <a:stretch>
            <a:fillRect/>
          </a:stretch>
        </p:blipFill>
        <p:spPr>
          <a:xfrm>
            <a:off x="1743212" y="2041888"/>
            <a:ext cx="7283224" cy="2143411"/>
          </a:xfrm>
          <a:prstGeom prst="rect">
            <a:avLst/>
          </a:prstGeom>
        </p:spPr>
      </p:pic>
    </p:spTree>
    <p:extLst>
      <p:ext uri="{BB962C8B-B14F-4D97-AF65-F5344CB8AC3E}">
        <p14:creationId xmlns:p14="http://schemas.microsoft.com/office/powerpoint/2010/main" val="2116239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491674" y="718457"/>
            <a:ext cx="9357720" cy="5290458"/>
          </a:xfrm>
        </p:spPr>
        <p:txBody>
          <a:bodyPr anchor="t">
            <a:normAutofit fontScale="47500" lnSpcReduction="20000"/>
          </a:bodyPr>
          <a:lstStyle/>
          <a:p>
            <a:pPr algn="l" rtl="0">
              <a:lnSpc>
                <a:spcPct val="170000"/>
              </a:lnSpc>
            </a:pPr>
            <a:endParaRPr lang="en-US" sz="4000" u="sng" dirty="0"/>
          </a:p>
          <a:p>
            <a:pPr marL="0" indent="0" algn="l" rtl="0">
              <a:lnSpc>
                <a:spcPct val="170000"/>
              </a:lnSpc>
              <a:buNone/>
            </a:pPr>
            <a:r>
              <a:rPr lang="en-US" sz="4000" u="sng" dirty="0"/>
              <a:t>Adversarial Validation: </a:t>
            </a:r>
            <a:r>
              <a:rPr lang="en-US" sz="4000" dirty="0"/>
              <a:t>We build a classifier which tries to predict if data row belongs to train data and test data. If classifier performs very well, it implies that the distributions may not be similar. </a:t>
            </a:r>
            <a:endParaRPr lang="en-US" sz="4000" u="sng" dirty="0">
              <a:highlight>
                <a:srgbClr val="FFFF00"/>
              </a:highlight>
            </a:endParaRPr>
          </a:p>
          <a:p>
            <a:pPr marL="0" indent="0" algn="l" rtl="0">
              <a:lnSpc>
                <a:spcPct val="170000"/>
              </a:lnSpc>
              <a:buNone/>
            </a:pPr>
            <a:r>
              <a:rPr lang="en-US" sz="4000" u="sng" dirty="0">
                <a:highlight>
                  <a:srgbClr val="FFFF00"/>
                </a:highlight>
              </a:rPr>
              <a:t>Feature Selection</a:t>
            </a:r>
            <a:r>
              <a:rPr lang="en-US" sz="4000" dirty="0"/>
              <a:t>: After running the model once (using cross-validation)  an extraction of the feature importance was made. Running the model again without the some of the bottom least important features for better result. </a:t>
            </a:r>
          </a:p>
          <a:p>
            <a:pPr marL="0" indent="0" algn="l" rtl="0">
              <a:lnSpc>
                <a:spcPct val="170000"/>
              </a:lnSpc>
              <a:buNone/>
            </a:pPr>
            <a:r>
              <a:rPr lang="en-US" sz="4000" u="sng" dirty="0"/>
              <a:t>Ensemble</a:t>
            </a:r>
            <a:r>
              <a:rPr lang="en-US" sz="4000" dirty="0"/>
              <a:t>: combine different predictions, from different models. We can give each result different weights.</a:t>
            </a:r>
          </a:p>
          <a:p>
            <a:pPr algn="l" rtl="0">
              <a:lnSpc>
                <a:spcPct val="150000"/>
              </a:lnSpc>
            </a:pPr>
            <a:endParaRPr lang="en-US" sz="2900" dirty="0"/>
          </a:p>
          <a:p>
            <a:pPr marL="0" indent="0" algn="l" rtl="0">
              <a:lnSpc>
                <a:spcPct val="150000"/>
              </a:lnSpc>
              <a:buNone/>
            </a:pPr>
            <a:r>
              <a:rPr lang="en-US" sz="2900" dirty="0"/>
              <a:t> </a:t>
            </a:r>
          </a:p>
          <a:p>
            <a:pPr marL="0" indent="0" algn="l" rtl="0">
              <a:lnSpc>
                <a:spcPct val="160000"/>
              </a:lnSpc>
              <a:buNone/>
            </a:pPr>
            <a:endParaRPr lang="en-US" sz="1800" dirty="0"/>
          </a:p>
          <a:p>
            <a:pPr marL="0" indent="0" algn="l" rtl="0">
              <a:lnSpc>
                <a:spcPct val="160000"/>
              </a:lnSpc>
              <a:buNone/>
            </a:pPr>
            <a:endParaRPr lang="en-US" sz="2400" dirty="0"/>
          </a:p>
          <a:p>
            <a:pPr marL="0"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sp>
        <p:nvSpPr>
          <p:cNvPr id="9" name="כותרת 1">
            <a:extLst>
              <a:ext uri="{FF2B5EF4-FFF2-40B4-BE49-F238E27FC236}">
                <a16:creationId xmlns:a16="http://schemas.microsoft.com/office/drawing/2014/main" id="{123F15F6-2D0F-456C-854C-6DE7A5138BC3}"/>
              </a:ext>
            </a:extLst>
          </p:cNvPr>
          <p:cNvSpPr txBox="1">
            <a:spLocks/>
          </p:cNvSpPr>
          <p:nvPr/>
        </p:nvSpPr>
        <p:spPr>
          <a:xfrm>
            <a:off x="357748" y="512889"/>
            <a:ext cx="5853033" cy="427637"/>
          </a:xfrm>
          <a:prstGeom prst="rect">
            <a:avLst/>
          </a:prstGeom>
        </p:spPr>
        <p:txBody>
          <a:bodyPr vert="horz" lIns="91440" tIns="45720" rIns="91440" bIns="45720" rtlCol="1" anchor="ctr">
            <a:normAutofit fontScale="90000" lnSpcReduction="200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3200" dirty="0"/>
              <a:t>Important Techniques: </a:t>
            </a:r>
            <a:endParaRPr lang="he-IL" sz="3200" dirty="0"/>
          </a:p>
        </p:txBody>
      </p:sp>
    </p:spTree>
    <p:extLst>
      <p:ext uri="{BB962C8B-B14F-4D97-AF65-F5344CB8AC3E}">
        <p14:creationId xmlns:p14="http://schemas.microsoft.com/office/powerpoint/2010/main" val="742219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349040" y="438866"/>
            <a:ext cx="5853033" cy="274879"/>
          </a:xfrm>
        </p:spPr>
        <p:txBody>
          <a:bodyPr>
            <a:normAutofit fontScale="90000"/>
          </a:bodyPr>
          <a:lstStyle/>
          <a:p>
            <a:pPr algn="l" rtl="0"/>
            <a:r>
              <a:rPr lang="en-US" sz="2900" dirty="0"/>
              <a:t>Performance Evaluation:</a:t>
            </a:r>
            <a:endParaRPr lang="he-IL" sz="29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347982" y="953588"/>
            <a:ext cx="7823561" cy="2457269"/>
          </a:xfrm>
        </p:spPr>
        <p:txBody>
          <a:bodyPr anchor="t">
            <a:normAutofit fontScale="55000" lnSpcReduction="20000"/>
          </a:bodyPr>
          <a:lstStyle/>
          <a:p>
            <a:pPr algn="l" rtl="0"/>
            <a:endParaRPr lang="en-US" sz="2400" dirty="0"/>
          </a:p>
          <a:p>
            <a:pPr marL="0" indent="0" algn="l" rtl="0">
              <a:lnSpc>
                <a:spcPct val="160000"/>
              </a:lnSpc>
              <a:buNone/>
            </a:pPr>
            <a:r>
              <a:rPr lang="en-US" sz="2400" u="sng" dirty="0"/>
              <a:t>Evaluation of the model , metrics (AUC) and conclusions</a:t>
            </a:r>
          </a:p>
          <a:p>
            <a:pPr marL="0" indent="0" algn="l" rtl="0">
              <a:lnSpc>
                <a:spcPct val="160000"/>
              </a:lnSpc>
              <a:buNone/>
            </a:pPr>
            <a:r>
              <a:rPr lang="en-US" sz="1800" dirty="0"/>
              <a:t>Area under the Receiver Operating Characteristic curve (run 1): 0.865096806702359</a:t>
            </a:r>
          </a:p>
          <a:p>
            <a:pPr marL="0" indent="0" algn="l" rtl="0">
              <a:lnSpc>
                <a:spcPct val="160000"/>
              </a:lnSpc>
              <a:buNone/>
            </a:pPr>
            <a:r>
              <a:rPr lang="en-US" sz="1800" dirty="0"/>
              <a:t>Accuracy Score: 0.79029172460951</a:t>
            </a:r>
          </a:p>
          <a:p>
            <a:pPr marL="0" indent="0" algn="l" rtl="0">
              <a:lnSpc>
                <a:spcPct val="160000"/>
              </a:lnSpc>
              <a:buNone/>
            </a:pPr>
            <a:r>
              <a:rPr lang="en-US" sz="1800" dirty="0"/>
              <a:t>F1 Macro Score: 0.7361815737192711</a:t>
            </a:r>
          </a:p>
          <a:p>
            <a:pPr marL="0" indent="0" algn="l" rtl="0">
              <a:lnSpc>
                <a:spcPct val="160000"/>
              </a:lnSpc>
              <a:buNone/>
            </a:pPr>
            <a:r>
              <a:rPr lang="en-US" sz="1800" dirty="0"/>
              <a:t>Precision: [0.92889537 0.50993962] </a:t>
            </a:r>
          </a:p>
          <a:p>
            <a:pPr marL="0" indent="0" algn="l" rtl="0">
              <a:lnSpc>
                <a:spcPct val="160000"/>
              </a:lnSpc>
              <a:buNone/>
            </a:pPr>
            <a:r>
              <a:rPr lang="en-US" sz="1800" dirty="0"/>
              <a:t>Recall: [0.79312982 0.78000781]</a:t>
            </a:r>
          </a:p>
          <a:p>
            <a:pPr marL="0" indent="0" algn="l" rtl="0">
              <a:lnSpc>
                <a:spcPct val="160000"/>
              </a:lnSpc>
              <a:buNone/>
            </a:pPr>
            <a:endParaRPr lang="en-US" sz="2400" dirty="0"/>
          </a:p>
          <a:p>
            <a:pPr marL="0" indent="0" algn="l" rtl="0">
              <a:lnSpc>
                <a:spcPct val="160000"/>
              </a:lnSpc>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4" name="תמונה 3">
            <a:extLst>
              <a:ext uri="{FF2B5EF4-FFF2-40B4-BE49-F238E27FC236}">
                <a16:creationId xmlns:a16="http://schemas.microsoft.com/office/drawing/2014/main" id="{EA744A58-FD2B-4E98-AD80-6CC66E083F86}"/>
              </a:ext>
            </a:extLst>
          </p:cNvPr>
          <p:cNvPicPr>
            <a:picLocks noChangeAspect="1"/>
          </p:cNvPicPr>
          <p:nvPr/>
        </p:nvPicPr>
        <p:blipFill>
          <a:blip r:embed="rId5"/>
          <a:stretch>
            <a:fillRect/>
          </a:stretch>
        </p:blipFill>
        <p:spPr>
          <a:xfrm>
            <a:off x="7123112" y="2112055"/>
            <a:ext cx="5667375" cy="4143375"/>
          </a:xfrm>
          <a:prstGeom prst="rect">
            <a:avLst/>
          </a:prstGeom>
        </p:spPr>
      </p:pic>
      <p:sp>
        <p:nvSpPr>
          <p:cNvPr id="10" name="מציין מיקום תוכן 2">
            <a:extLst>
              <a:ext uri="{FF2B5EF4-FFF2-40B4-BE49-F238E27FC236}">
                <a16:creationId xmlns:a16="http://schemas.microsoft.com/office/drawing/2014/main" id="{61D09ECC-FC3C-4294-B0C1-D3D5411F0633}"/>
              </a:ext>
            </a:extLst>
          </p:cNvPr>
          <p:cNvSpPr txBox="1">
            <a:spLocks/>
          </p:cNvSpPr>
          <p:nvPr/>
        </p:nvSpPr>
        <p:spPr>
          <a:xfrm>
            <a:off x="253638" y="3500845"/>
            <a:ext cx="7823561" cy="2457269"/>
          </a:xfrm>
          <a:prstGeom prst="rect">
            <a:avLst/>
          </a:prstGeom>
        </p:spPr>
        <p:txBody>
          <a:bodyPr vert="horz" lIns="91440" tIns="45720" rIns="91440" bIns="45720" rtlCol="1" anchor="t">
            <a:normAutofit fontScale="775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endParaRPr lang="en-US" sz="2400" dirty="0"/>
          </a:p>
          <a:p>
            <a:pPr marL="0" indent="0" algn="l" rtl="0">
              <a:lnSpc>
                <a:spcPct val="160000"/>
              </a:lnSpc>
              <a:buFont typeface="Arial" panose="020B0604020202020204" pitchFamily="34" charset="0"/>
              <a:buNone/>
            </a:pPr>
            <a:r>
              <a:rPr lang="en-US" sz="1800" dirty="0"/>
              <a:t>Area under the Receiver Operating Characteristic curve (run 2): 0.8670564912940162</a:t>
            </a:r>
          </a:p>
          <a:p>
            <a:pPr marL="0" indent="0" algn="l" rtl="0">
              <a:lnSpc>
                <a:spcPct val="160000"/>
              </a:lnSpc>
              <a:buFont typeface="Arial" panose="020B0604020202020204" pitchFamily="34" charset="0"/>
              <a:buNone/>
            </a:pPr>
            <a:r>
              <a:rPr lang="en-US" sz="1800" dirty="0"/>
              <a:t>Accuracy Score: 0.7926121372031663</a:t>
            </a:r>
          </a:p>
          <a:p>
            <a:pPr marL="0" indent="0" algn="l" rtl="0">
              <a:lnSpc>
                <a:spcPct val="160000"/>
              </a:lnSpc>
              <a:buFont typeface="Arial" panose="020B0604020202020204" pitchFamily="34" charset="0"/>
              <a:buNone/>
            </a:pPr>
            <a:r>
              <a:rPr lang="en-US" sz="1800" dirty="0"/>
              <a:t>F1 Macro Score: 0.7401581263959771</a:t>
            </a:r>
          </a:p>
          <a:p>
            <a:pPr marL="0" indent="0" algn="l" rtl="0">
              <a:lnSpc>
                <a:spcPct val="160000"/>
              </a:lnSpc>
              <a:buFont typeface="Arial" panose="020B0604020202020204" pitchFamily="34" charset="0"/>
              <a:buNone/>
            </a:pPr>
            <a:r>
              <a:rPr lang="en-US" sz="1800" dirty="0"/>
              <a:t>Precision: [0.92795182 0.51886356] </a:t>
            </a:r>
          </a:p>
          <a:p>
            <a:pPr marL="0" indent="0" algn="l" rtl="0">
              <a:lnSpc>
                <a:spcPct val="160000"/>
              </a:lnSpc>
              <a:buFont typeface="Arial" panose="020B0604020202020204" pitchFamily="34" charset="0"/>
              <a:buNone/>
            </a:pPr>
            <a:r>
              <a:rPr lang="en-US" sz="1800" dirty="0"/>
              <a:t>Recall: [0.79596298 0.78072281]</a:t>
            </a:r>
          </a:p>
          <a:p>
            <a:pPr marL="0" indent="0" algn="l" rtl="0">
              <a:lnSpc>
                <a:spcPct val="160000"/>
              </a:lnSpc>
              <a:buFont typeface="Arial" panose="020B0604020202020204" pitchFamily="34" charset="0"/>
              <a:buNone/>
            </a:pPr>
            <a:endParaRPr lang="en-US" sz="2400" dirty="0"/>
          </a:p>
          <a:p>
            <a:pPr marL="0" indent="0" algn="l" rtl="0">
              <a:lnSpc>
                <a:spcPct val="160000"/>
              </a:lnSpc>
              <a:buFont typeface="Arial" panose="020B0604020202020204" pitchFamily="34" charset="0"/>
              <a:buNone/>
            </a:pPr>
            <a:endParaRPr lang="en-US" sz="2400" dirty="0"/>
          </a:p>
          <a:p>
            <a:pPr algn="l" rtl="0"/>
            <a:endParaRPr lang="en-US" sz="2400" dirty="0"/>
          </a:p>
          <a:p>
            <a:pPr algn="l" rtl="0"/>
            <a:endParaRPr lang="en-US" sz="2400" dirty="0"/>
          </a:p>
          <a:p>
            <a:pPr marL="0" indent="0" rtl="0">
              <a:buFont typeface="Arial" panose="020B0604020202020204" pitchFamily="34" charset="0"/>
              <a:buNone/>
            </a:pPr>
            <a:endParaRPr lang="en-US" sz="1800" dirty="0"/>
          </a:p>
        </p:txBody>
      </p:sp>
      <p:pic>
        <p:nvPicPr>
          <p:cNvPr id="6" name="תמונה 5">
            <a:extLst>
              <a:ext uri="{FF2B5EF4-FFF2-40B4-BE49-F238E27FC236}">
                <a16:creationId xmlns:a16="http://schemas.microsoft.com/office/drawing/2014/main" id="{E047F0C4-6743-42FB-BFBE-5F40734DCFED}"/>
              </a:ext>
            </a:extLst>
          </p:cNvPr>
          <p:cNvPicPr>
            <a:picLocks noChangeAspect="1"/>
          </p:cNvPicPr>
          <p:nvPr/>
        </p:nvPicPr>
        <p:blipFill>
          <a:blip r:embed="rId6"/>
          <a:stretch>
            <a:fillRect/>
          </a:stretch>
        </p:blipFill>
        <p:spPr>
          <a:xfrm>
            <a:off x="3176150" y="0"/>
            <a:ext cx="7729459" cy="6858000"/>
          </a:xfrm>
          <a:prstGeom prst="rect">
            <a:avLst/>
          </a:prstGeom>
        </p:spPr>
      </p:pic>
      <p:pic>
        <p:nvPicPr>
          <p:cNvPr id="9" name="תמונה 8">
            <a:extLst>
              <a:ext uri="{FF2B5EF4-FFF2-40B4-BE49-F238E27FC236}">
                <a16:creationId xmlns:a16="http://schemas.microsoft.com/office/drawing/2014/main" id="{0F9E489F-8FD5-481F-B147-4F15B5D6D783}"/>
              </a:ext>
            </a:extLst>
          </p:cNvPr>
          <p:cNvPicPr>
            <a:picLocks noChangeAspect="1"/>
          </p:cNvPicPr>
          <p:nvPr/>
        </p:nvPicPr>
        <p:blipFill>
          <a:blip r:embed="rId7"/>
          <a:stretch>
            <a:fillRect/>
          </a:stretch>
        </p:blipFill>
        <p:spPr>
          <a:xfrm>
            <a:off x="5139805" y="0"/>
            <a:ext cx="3391781" cy="4775200"/>
          </a:xfrm>
          <a:prstGeom prst="rect">
            <a:avLst/>
          </a:prstGeom>
        </p:spPr>
      </p:pic>
    </p:spTree>
    <p:extLst>
      <p:ext uri="{BB962C8B-B14F-4D97-AF65-F5344CB8AC3E}">
        <p14:creationId xmlns:p14="http://schemas.microsoft.com/office/powerpoint/2010/main" val="4025846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3C7235B3-CA45-4B55-B397-BF2B856024BC}"/>
              </a:ext>
            </a:extLst>
          </p:cNvPr>
          <p:cNvPicPr>
            <a:picLocks noChangeAspect="1"/>
          </p:cNvPicPr>
          <p:nvPr/>
        </p:nvPicPr>
        <p:blipFill rotWithShape="1">
          <a:blip r:embed="rId3"/>
          <a:srcRect t="660" r="30009" b="2620"/>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כותרת 1">
            <a:extLst>
              <a:ext uri="{FF2B5EF4-FFF2-40B4-BE49-F238E27FC236}">
                <a16:creationId xmlns:a16="http://schemas.microsoft.com/office/drawing/2014/main" id="{24F4EA4A-6A14-49CD-9B3D-E241A09860AE}"/>
              </a:ext>
            </a:extLst>
          </p:cNvPr>
          <p:cNvSpPr>
            <a:spLocks noGrp="1"/>
          </p:cNvSpPr>
          <p:nvPr>
            <p:ph type="title"/>
          </p:nvPr>
        </p:nvSpPr>
        <p:spPr>
          <a:xfrm>
            <a:off x="401900" y="1489333"/>
            <a:ext cx="4062643" cy="1043409"/>
          </a:xfrm>
        </p:spPr>
        <p:txBody>
          <a:bodyPr>
            <a:normAutofit/>
          </a:bodyPr>
          <a:lstStyle/>
          <a:p>
            <a:pPr algn="l" rtl="0"/>
            <a:r>
              <a:rPr lang="en-US" sz="3600" dirty="0"/>
              <a:t>Insights</a:t>
            </a:r>
            <a:endParaRPr lang="he-IL" sz="3600" dirty="0"/>
          </a:p>
        </p:txBody>
      </p:sp>
      <p:sp>
        <p:nvSpPr>
          <p:cNvPr id="12" name="מציין מיקום תוכן 2">
            <a:extLst>
              <a:ext uri="{FF2B5EF4-FFF2-40B4-BE49-F238E27FC236}">
                <a16:creationId xmlns:a16="http://schemas.microsoft.com/office/drawing/2014/main" id="{7E81A685-004E-4FD4-88DA-991933959E76}"/>
              </a:ext>
            </a:extLst>
          </p:cNvPr>
          <p:cNvSpPr>
            <a:spLocks noGrp="1"/>
          </p:cNvSpPr>
          <p:nvPr>
            <p:ph idx="1"/>
          </p:nvPr>
        </p:nvSpPr>
        <p:spPr>
          <a:xfrm>
            <a:off x="259444" y="2074819"/>
            <a:ext cx="6155870" cy="3934096"/>
          </a:xfrm>
        </p:spPr>
        <p:txBody>
          <a:bodyPr anchor="t">
            <a:normAutofit fontScale="70000" lnSpcReduction="20000"/>
          </a:bodyPr>
          <a:lstStyle/>
          <a:p>
            <a:pPr marL="0" indent="0" algn="l" rtl="0">
              <a:lnSpc>
                <a:spcPct val="150000"/>
              </a:lnSpc>
              <a:buNone/>
            </a:pPr>
            <a:endParaRPr lang="en-US" sz="2400" dirty="0"/>
          </a:p>
          <a:p>
            <a:pPr algn="l" rtl="0">
              <a:lnSpc>
                <a:spcPct val="150000"/>
              </a:lnSpc>
            </a:pPr>
            <a:r>
              <a:rPr lang="en-US" sz="2400" dirty="0"/>
              <a:t>AUC : 0.86952.</a:t>
            </a:r>
          </a:p>
          <a:p>
            <a:pPr algn="l" rtl="0">
              <a:lnSpc>
                <a:spcPct val="150000"/>
              </a:lnSpc>
            </a:pPr>
            <a:r>
              <a:rPr lang="en-US" sz="2400" dirty="0"/>
              <a:t>Slight overfitting</a:t>
            </a:r>
          </a:p>
          <a:p>
            <a:pPr algn="l" rtl="0">
              <a:lnSpc>
                <a:spcPct val="150000"/>
              </a:lnSpc>
            </a:pPr>
            <a:r>
              <a:rPr lang="en-US" sz="2400" dirty="0"/>
              <a:t>Hyper Parameter Tuning, preferably do with cloud environment due to  memory issues. </a:t>
            </a:r>
          </a:p>
          <a:p>
            <a:pPr algn="l" rtl="0">
              <a:lnSpc>
                <a:spcPct val="150000"/>
              </a:lnSpc>
            </a:pPr>
            <a:r>
              <a:rPr lang="en-US" sz="2400" dirty="0"/>
              <a:t>Features that are binary are less effective compared to continues ones.</a:t>
            </a:r>
          </a:p>
          <a:p>
            <a:pPr algn="l" rtl="0">
              <a:lnSpc>
                <a:spcPct val="150000"/>
              </a:lnSpc>
            </a:pPr>
            <a:r>
              <a:rPr lang="en-US" sz="2400" dirty="0"/>
              <a:t>Ways to improve the algorithm: Pseudo Labelling, Hyper Parameter Tuning, Ensemble.</a:t>
            </a:r>
          </a:p>
          <a:p>
            <a:pPr marL="0" indent="0" algn="l" rtl="0">
              <a:buNone/>
            </a:pPr>
            <a:endParaRPr lang="en-US" sz="1800" dirty="0"/>
          </a:p>
          <a:p>
            <a:pPr marL="0" indent="0" algn="l" rtl="0">
              <a:buNone/>
            </a:pPr>
            <a:endParaRPr lang="en-US" sz="1800" dirty="0"/>
          </a:p>
          <a:p>
            <a:pPr marL="0" indent="0" rtl="0">
              <a:buNone/>
            </a:pPr>
            <a:endParaRPr lang="en-US" sz="1800" dirty="0"/>
          </a:p>
        </p:txBody>
      </p:sp>
    </p:spTree>
    <p:extLst>
      <p:ext uri="{BB962C8B-B14F-4D97-AF65-F5344CB8AC3E}">
        <p14:creationId xmlns:p14="http://schemas.microsoft.com/office/powerpoint/2010/main" val="3808824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3C7235B3-CA45-4B55-B397-BF2B856024BC}"/>
              </a:ext>
            </a:extLst>
          </p:cNvPr>
          <p:cNvPicPr>
            <a:picLocks noChangeAspect="1"/>
          </p:cNvPicPr>
          <p:nvPr/>
        </p:nvPicPr>
        <p:blipFill rotWithShape="1">
          <a:blip r:embed="rId3"/>
          <a:srcRect b="1747"/>
          <a:stretch/>
        </p:blipFill>
        <p:spPr>
          <a:xfrm>
            <a:off x="20" y="10"/>
            <a:ext cx="12191980" cy="6857990"/>
          </a:xfrm>
          <a:prstGeom prst="rect">
            <a:avLst/>
          </a:prstGeom>
        </p:spPr>
      </p:pic>
      <p:sp>
        <p:nvSpPr>
          <p:cNvPr id="11" name="כותרת 1">
            <a:extLst>
              <a:ext uri="{FF2B5EF4-FFF2-40B4-BE49-F238E27FC236}">
                <a16:creationId xmlns:a16="http://schemas.microsoft.com/office/drawing/2014/main" id="{24F4EA4A-6A14-49CD-9B3D-E241A09860AE}"/>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rtl="0"/>
            <a:r>
              <a:rPr lang="en-US" sz="2800" b="1" dirty="0">
                <a:solidFill>
                  <a:srgbClr val="262626"/>
                </a:solidFill>
              </a:rPr>
              <a:t>Questions?</a:t>
            </a:r>
          </a:p>
        </p:txBody>
      </p:sp>
    </p:spTree>
    <p:extLst>
      <p:ext uri="{BB962C8B-B14F-4D97-AF65-F5344CB8AC3E}">
        <p14:creationId xmlns:p14="http://schemas.microsoft.com/office/powerpoint/2010/main" val="509050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sp>
        <p:nvSpPr>
          <p:cNvPr id="9" name="כותרת 1">
            <a:extLst>
              <a:ext uri="{FF2B5EF4-FFF2-40B4-BE49-F238E27FC236}">
                <a16:creationId xmlns:a16="http://schemas.microsoft.com/office/drawing/2014/main" id="{3FFD4C37-380D-4A7A-A8AD-67712D7C5FA1}"/>
              </a:ext>
            </a:extLst>
          </p:cNvPr>
          <p:cNvSpPr txBox="1">
            <a:spLocks/>
          </p:cNvSpPr>
          <p:nvPr/>
        </p:nvSpPr>
        <p:spPr>
          <a:xfrm>
            <a:off x="384157" y="-314162"/>
            <a:ext cx="3634849" cy="1124712"/>
          </a:xfrm>
          <a:prstGeom prst="rect">
            <a:avLst/>
          </a:prstGeom>
        </p:spPr>
        <p:txBody>
          <a:bodyPr vert="horz" lIns="91440" tIns="45720" rIns="91440" bIns="45720" rtlCol="1" anchor="b">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3200" dirty="0"/>
              <a:t>Outliers</a:t>
            </a:r>
            <a:endParaRPr lang="he-IL" sz="3200" dirty="0"/>
          </a:p>
        </p:txBody>
      </p:sp>
      <p:sp>
        <p:nvSpPr>
          <p:cNvPr id="13" name="מציין מיקום תוכן 2">
            <a:extLst>
              <a:ext uri="{FF2B5EF4-FFF2-40B4-BE49-F238E27FC236}">
                <a16:creationId xmlns:a16="http://schemas.microsoft.com/office/drawing/2014/main" id="{1823E77C-893D-4929-B262-7E6B975CCE62}"/>
              </a:ext>
            </a:extLst>
          </p:cNvPr>
          <p:cNvSpPr>
            <a:spLocks noGrp="1"/>
          </p:cNvSpPr>
          <p:nvPr>
            <p:ph idx="1"/>
          </p:nvPr>
        </p:nvSpPr>
        <p:spPr>
          <a:xfrm>
            <a:off x="927463" y="954566"/>
            <a:ext cx="7863840" cy="5707490"/>
          </a:xfrm>
        </p:spPr>
        <p:txBody>
          <a:bodyPr anchor="t">
            <a:normAutofit fontScale="40000" lnSpcReduction="20000"/>
          </a:bodyPr>
          <a:lstStyle/>
          <a:p>
            <a:pPr algn="l" rtl="0">
              <a:lnSpc>
                <a:spcPct val="150000"/>
              </a:lnSpc>
              <a:buFont typeface="Wingdings" panose="05000000000000000000" pitchFamily="2" charset="2"/>
              <a:buChar char="Ø"/>
            </a:pPr>
            <a:r>
              <a:rPr lang="en-US" dirty="0"/>
              <a:t>Date Visualization </a:t>
            </a:r>
          </a:p>
          <a:p>
            <a:pPr algn="l" rtl="0">
              <a:lnSpc>
                <a:spcPct val="150000"/>
              </a:lnSpc>
              <a:buFont typeface="Wingdings" panose="05000000000000000000" pitchFamily="2" charset="2"/>
              <a:buChar char="Ø"/>
            </a:pPr>
            <a:r>
              <a:rPr lang="en-US" dirty="0"/>
              <a:t>Data Cleaning</a:t>
            </a:r>
          </a:p>
          <a:p>
            <a:pPr algn="l" rtl="0">
              <a:lnSpc>
                <a:spcPct val="150000"/>
              </a:lnSpc>
              <a:buFont typeface="Wingdings" panose="05000000000000000000" pitchFamily="2" charset="2"/>
              <a:buChar char="Ø"/>
            </a:pPr>
            <a:r>
              <a:rPr lang="en-US" dirty="0"/>
              <a:t>Imputation </a:t>
            </a:r>
          </a:p>
          <a:p>
            <a:pPr algn="l" rtl="0">
              <a:lnSpc>
                <a:spcPct val="150000"/>
              </a:lnSpc>
              <a:buFont typeface="Wingdings" panose="05000000000000000000" pitchFamily="2" charset="2"/>
              <a:buChar char="Ø"/>
            </a:pPr>
            <a:r>
              <a:rPr lang="en-US" dirty="0"/>
              <a:t>Feature Engineering</a:t>
            </a:r>
          </a:p>
          <a:p>
            <a:pPr algn="l" rtl="0">
              <a:lnSpc>
                <a:spcPct val="150000"/>
              </a:lnSpc>
              <a:buFont typeface="Wingdings" panose="05000000000000000000" pitchFamily="2" charset="2"/>
              <a:buChar char="Ø"/>
            </a:pPr>
            <a:r>
              <a:rPr lang="en-US" dirty="0">
                <a:solidFill>
                  <a:srgbClr val="000000"/>
                </a:solidFill>
                <a:latin typeface="Inter"/>
              </a:rPr>
              <a:t>Feature Encoding </a:t>
            </a:r>
            <a:endParaRPr lang="en-US" dirty="0"/>
          </a:p>
          <a:p>
            <a:pPr lvl="1" algn="l" rtl="0">
              <a:lnSpc>
                <a:spcPct val="150000"/>
              </a:lnSpc>
              <a:buFont typeface="Wingdings" panose="05000000000000000000" pitchFamily="2" charset="2"/>
              <a:buChar char="Ø"/>
            </a:pPr>
            <a:r>
              <a:rPr lang="en-US" sz="2800" dirty="0"/>
              <a:t>The Model</a:t>
            </a:r>
          </a:p>
          <a:p>
            <a:pPr lvl="1" algn="l" rtl="0">
              <a:lnSpc>
                <a:spcPct val="150000"/>
              </a:lnSpc>
              <a:buFont typeface="Wingdings" panose="05000000000000000000" pitchFamily="2" charset="2"/>
              <a:buChar char="Ø"/>
            </a:pPr>
            <a:r>
              <a:rPr lang="en-US" sz="2800" dirty="0"/>
              <a:t>The algorithm behind the  model</a:t>
            </a:r>
          </a:p>
          <a:p>
            <a:pPr lvl="1" algn="l" rtl="0">
              <a:lnSpc>
                <a:spcPct val="150000"/>
              </a:lnSpc>
              <a:buFont typeface="Wingdings" panose="05000000000000000000" pitchFamily="2" charset="2"/>
              <a:buChar char="Ø"/>
            </a:pPr>
            <a:r>
              <a:rPr lang="en-US" sz="2800" dirty="0"/>
              <a:t>Advantages &amp; Disadvantages</a:t>
            </a:r>
          </a:p>
          <a:p>
            <a:pPr lvl="1" algn="l" rtl="0">
              <a:lnSpc>
                <a:spcPct val="150000"/>
              </a:lnSpc>
              <a:buFont typeface="Wingdings" panose="05000000000000000000" pitchFamily="2" charset="2"/>
              <a:buChar char="Ø"/>
            </a:pPr>
            <a:r>
              <a:rPr lang="en-US" sz="2800" dirty="0"/>
              <a:t>Optimization Techniques</a:t>
            </a:r>
          </a:p>
          <a:p>
            <a:pPr lvl="1" algn="l" rtl="0">
              <a:lnSpc>
                <a:spcPct val="150000"/>
              </a:lnSpc>
              <a:buFont typeface="Wingdings" panose="05000000000000000000" pitchFamily="2" charset="2"/>
              <a:buChar char="Ø"/>
            </a:pPr>
            <a:r>
              <a:rPr lang="en-US" sz="2800" dirty="0"/>
              <a:t>Regularization Parameters</a:t>
            </a:r>
          </a:p>
          <a:p>
            <a:pPr algn="l" rtl="0">
              <a:lnSpc>
                <a:spcPct val="150000"/>
              </a:lnSpc>
              <a:buFont typeface="Wingdings" panose="05000000000000000000" pitchFamily="2" charset="2"/>
              <a:buChar char="Ø"/>
            </a:pPr>
            <a:r>
              <a:rPr lang="en-US" dirty="0"/>
              <a:t>Important Techniques</a:t>
            </a:r>
          </a:p>
          <a:p>
            <a:pPr lvl="1" algn="l" rtl="0">
              <a:lnSpc>
                <a:spcPct val="150000"/>
              </a:lnSpc>
              <a:buFont typeface="Wingdings" panose="05000000000000000000" pitchFamily="2" charset="2"/>
              <a:buChar char="Ø"/>
            </a:pPr>
            <a:r>
              <a:rPr lang="en-US" sz="2800" dirty="0"/>
              <a:t>Cross Validation (for hyperparameter tuning &amp; validation set) </a:t>
            </a:r>
          </a:p>
          <a:p>
            <a:pPr lvl="1" algn="l" rtl="0">
              <a:lnSpc>
                <a:spcPct val="150000"/>
              </a:lnSpc>
              <a:buFont typeface="Wingdings" panose="05000000000000000000" pitchFamily="2" charset="2"/>
              <a:buChar char="Ø"/>
            </a:pPr>
            <a:r>
              <a:rPr lang="en-US" sz="2800" dirty="0"/>
              <a:t>Resampling</a:t>
            </a:r>
          </a:p>
          <a:p>
            <a:pPr lvl="1" algn="l" rtl="0">
              <a:lnSpc>
                <a:spcPct val="150000"/>
              </a:lnSpc>
              <a:buFont typeface="Wingdings" panose="05000000000000000000" pitchFamily="2" charset="2"/>
              <a:buChar char="Ø"/>
            </a:pPr>
            <a:r>
              <a:rPr lang="en-US" sz="2800" dirty="0"/>
              <a:t> Pseudo-Labelling</a:t>
            </a:r>
          </a:p>
          <a:p>
            <a:pPr lvl="1" algn="l" rtl="0">
              <a:lnSpc>
                <a:spcPct val="150000"/>
              </a:lnSpc>
              <a:buFont typeface="Wingdings" panose="05000000000000000000" pitchFamily="2" charset="2"/>
              <a:buChar char="Ø"/>
            </a:pPr>
            <a:r>
              <a:rPr lang="en-US" sz="2800" dirty="0">
                <a:solidFill>
                  <a:srgbClr val="000000"/>
                </a:solidFill>
                <a:latin typeface="Inter"/>
              </a:rPr>
              <a:t>Adversarial Validation</a:t>
            </a:r>
          </a:p>
          <a:p>
            <a:pPr lvl="1" algn="l" rtl="0">
              <a:lnSpc>
                <a:spcPct val="150000"/>
              </a:lnSpc>
              <a:buFont typeface="Wingdings" panose="05000000000000000000" pitchFamily="2" charset="2"/>
              <a:buChar char="Ø"/>
            </a:pPr>
            <a:r>
              <a:rPr lang="en-US" sz="2800" dirty="0"/>
              <a:t>Feature Selection</a:t>
            </a:r>
          </a:p>
          <a:p>
            <a:pPr lvl="1" algn="l" rtl="0">
              <a:lnSpc>
                <a:spcPct val="150000"/>
              </a:lnSpc>
              <a:buFont typeface="Wingdings" panose="05000000000000000000" pitchFamily="2" charset="2"/>
              <a:buChar char="Ø"/>
            </a:pPr>
            <a:r>
              <a:rPr lang="en-US" sz="2800" b="0" i="0" dirty="0">
                <a:solidFill>
                  <a:srgbClr val="000000"/>
                </a:solidFill>
                <a:effectLst/>
                <a:latin typeface="Inter"/>
              </a:rPr>
              <a:t>Ensemble</a:t>
            </a:r>
          </a:p>
          <a:p>
            <a:pPr algn="l" rtl="0">
              <a:lnSpc>
                <a:spcPct val="150000"/>
              </a:lnSpc>
              <a:buFont typeface="Wingdings" panose="05000000000000000000" pitchFamily="2" charset="2"/>
              <a:buChar char="Ø"/>
            </a:pPr>
            <a:r>
              <a:rPr lang="en-US" dirty="0">
                <a:solidFill>
                  <a:srgbClr val="000000"/>
                </a:solidFill>
                <a:latin typeface="Inter"/>
              </a:rPr>
              <a:t>Performance evaluation of the model. </a:t>
            </a:r>
            <a:r>
              <a:rPr lang="en-US" sz="2500" dirty="0">
                <a:solidFill>
                  <a:srgbClr val="000000"/>
                </a:solidFill>
                <a:latin typeface="Inter"/>
              </a:rPr>
              <a:t>		</a:t>
            </a:r>
            <a:endParaRPr lang="en-US" dirty="0"/>
          </a:p>
          <a:p>
            <a:pPr marL="457200" lvl="1" indent="0" algn="l" rtl="0">
              <a:lnSpc>
                <a:spcPct val="150000"/>
              </a:lnSpc>
              <a:buNone/>
            </a:pPr>
            <a:endParaRPr lang="en-US" sz="2000" dirty="0"/>
          </a:p>
          <a:p>
            <a:pPr lvl="1" algn="l" rtl="0">
              <a:lnSpc>
                <a:spcPct val="150000"/>
              </a:lnSpc>
              <a:buFont typeface="Wingdings" panose="05000000000000000000" pitchFamily="2" charset="2"/>
              <a:buChar char="Ø"/>
            </a:pPr>
            <a:endParaRPr lang="en-US" sz="2000" dirty="0"/>
          </a:p>
          <a:p>
            <a:pPr algn="l" rtl="0">
              <a:lnSpc>
                <a:spcPct val="150000"/>
              </a:lnSpc>
              <a:buFont typeface="Wingdings" panose="05000000000000000000" pitchFamily="2" charset="2"/>
              <a:buChar char="Ø"/>
            </a:pPr>
            <a:endParaRPr lang="en-US" sz="2400" dirty="0"/>
          </a:p>
          <a:p>
            <a:pPr lvl="1" algn="l" rtl="0">
              <a:lnSpc>
                <a:spcPct val="150000"/>
              </a:lnSpc>
              <a:buFont typeface="Wingdings" panose="05000000000000000000" pitchFamily="2" charset="2"/>
              <a:buChar char="Ø"/>
            </a:pPr>
            <a:endParaRPr lang="en-US" sz="2000" dirty="0"/>
          </a:p>
          <a:p>
            <a:pPr marL="914400" lvl="2" indent="0" algn="l" rtl="0">
              <a:lnSpc>
                <a:spcPct val="150000"/>
              </a:lnSpc>
              <a:buNone/>
            </a:pPr>
            <a:endParaRPr lang="en-US" sz="1600" dirty="0"/>
          </a:p>
          <a:p>
            <a:pPr lvl="1" algn="l" rtl="0">
              <a:lnSpc>
                <a:spcPct val="150000"/>
              </a:lnSpc>
              <a:buFont typeface="Wingdings" panose="05000000000000000000" pitchFamily="2" charset="2"/>
              <a:buChar char="Ø"/>
            </a:pPr>
            <a:endParaRPr lang="en-US" sz="2000" dirty="0"/>
          </a:p>
          <a:p>
            <a:pPr algn="l" rtl="0">
              <a:lnSpc>
                <a:spcPct val="150000"/>
              </a:lnSpc>
              <a:buFont typeface="Wingdings" panose="05000000000000000000" pitchFamily="2" charset="2"/>
              <a:buChar char="Ø"/>
            </a:pPr>
            <a:endParaRPr lang="en-US" sz="2400" dirty="0"/>
          </a:p>
        </p:txBody>
      </p:sp>
    </p:spTree>
    <p:extLst>
      <p:ext uri="{BB962C8B-B14F-4D97-AF65-F5344CB8AC3E}">
        <p14:creationId xmlns:p14="http://schemas.microsoft.com/office/powerpoint/2010/main" val="3555699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440480" y="438867"/>
            <a:ext cx="5853033" cy="274879"/>
          </a:xfrm>
        </p:spPr>
        <p:txBody>
          <a:bodyPr>
            <a:normAutofit fontScale="90000"/>
          </a:bodyPr>
          <a:lstStyle/>
          <a:p>
            <a:pPr algn="l" rtl="0"/>
            <a:r>
              <a:rPr lang="en-US" sz="3200" dirty="0"/>
              <a:t>Data Visualization</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269605" y="600891"/>
            <a:ext cx="10598692" cy="5956663"/>
          </a:xfrm>
        </p:spPr>
        <p:txBody>
          <a:bodyPr anchor="t">
            <a:normAutofit/>
          </a:bodyPr>
          <a:lstStyle/>
          <a:p>
            <a:pPr algn="l" rtl="0"/>
            <a:endParaRPr lang="en-US" sz="2400" dirty="0"/>
          </a:p>
          <a:p>
            <a:pPr algn="l" rtl="0">
              <a:lnSpc>
                <a:spcPct val="160000"/>
              </a:lnSpc>
            </a:pPr>
            <a:r>
              <a:rPr lang="en-US" sz="2200" dirty="0"/>
              <a:t>Target Distribution- important for checking the proportions of the target.</a:t>
            </a:r>
          </a:p>
          <a:p>
            <a:pPr algn="l" rtl="0">
              <a:lnSpc>
                <a:spcPct val="160000"/>
              </a:lnSpc>
            </a:pPr>
            <a:endParaRPr lang="en-US" sz="2200" dirty="0"/>
          </a:p>
          <a:p>
            <a:pPr algn="l" rtl="0">
              <a:lnSpc>
                <a:spcPct val="160000"/>
              </a:lnSpc>
            </a:pPr>
            <a:endParaRPr lang="en-US" sz="2200" dirty="0"/>
          </a:p>
          <a:p>
            <a:pPr algn="l" rtl="0">
              <a:lnSpc>
                <a:spcPct val="160000"/>
              </a:lnSpc>
            </a:pPr>
            <a:r>
              <a:rPr lang="en-US" sz="2200" dirty="0"/>
              <a:t> Features’ distribution, relations between pairs of features or with the target.</a:t>
            </a:r>
          </a:p>
          <a:p>
            <a:pPr algn="l" rtl="0">
              <a:lnSpc>
                <a:spcPct val="160000"/>
              </a:lnSpc>
            </a:pPr>
            <a:endParaRPr lang="en-US" sz="2400" dirty="0"/>
          </a:p>
          <a:p>
            <a:pPr marL="0" indent="0" algn="l" rtl="0">
              <a:buNone/>
            </a:pPr>
            <a:endParaRPr lang="en-US" sz="2400" dirty="0"/>
          </a:p>
          <a:p>
            <a:pPr algn="l" rtl="0"/>
            <a:endParaRPr lang="en-US" sz="2400" dirty="0"/>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9" name="תמונה 8">
            <a:extLst>
              <a:ext uri="{FF2B5EF4-FFF2-40B4-BE49-F238E27FC236}">
                <a16:creationId xmlns:a16="http://schemas.microsoft.com/office/drawing/2014/main" id="{FEB89CB1-C61B-4EE0-BEB0-6B384E5FBB35}"/>
              </a:ext>
            </a:extLst>
          </p:cNvPr>
          <p:cNvPicPr>
            <a:picLocks noChangeAspect="1"/>
          </p:cNvPicPr>
          <p:nvPr/>
        </p:nvPicPr>
        <p:blipFill>
          <a:blip r:embed="rId5"/>
          <a:stretch>
            <a:fillRect/>
          </a:stretch>
        </p:blipFill>
        <p:spPr>
          <a:xfrm>
            <a:off x="3931919" y="1620203"/>
            <a:ext cx="2521131" cy="1535977"/>
          </a:xfrm>
          <a:prstGeom prst="rect">
            <a:avLst/>
          </a:prstGeom>
        </p:spPr>
      </p:pic>
      <p:pic>
        <p:nvPicPr>
          <p:cNvPr id="10" name="תמונה 9">
            <a:extLst>
              <a:ext uri="{FF2B5EF4-FFF2-40B4-BE49-F238E27FC236}">
                <a16:creationId xmlns:a16="http://schemas.microsoft.com/office/drawing/2014/main" id="{FDF6426F-6B86-4C89-BF23-293F9CC4CA24}"/>
              </a:ext>
            </a:extLst>
          </p:cNvPr>
          <p:cNvPicPr>
            <a:picLocks noChangeAspect="1"/>
          </p:cNvPicPr>
          <p:nvPr/>
        </p:nvPicPr>
        <p:blipFill rotWithShape="1">
          <a:blip r:embed="rId6"/>
          <a:srcRect l="15714" t="31588" r="32947" b="14443"/>
          <a:stretch/>
        </p:blipFill>
        <p:spPr>
          <a:xfrm>
            <a:off x="108858" y="4572000"/>
            <a:ext cx="3509553" cy="2075215"/>
          </a:xfrm>
          <a:prstGeom prst="rect">
            <a:avLst/>
          </a:prstGeom>
        </p:spPr>
      </p:pic>
      <p:pic>
        <p:nvPicPr>
          <p:cNvPr id="11" name="תמונה 10">
            <a:extLst>
              <a:ext uri="{FF2B5EF4-FFF2-40B4-BE49-F238E27FC236}">
                <a16:creationId xmlns:a16="http://schemas.microsoft.com/office/drawing/2014/main" id="{2F61AE67-0ECF-4FB0-A5E7-D1BC217C3951}"/>
              </a:ext>
            </a:extLst>
          </p:cNvPr>
          <p:cNvPicPr>
            <a:picLocks noChangeAspect="1"/>
          </p:cNvPicPr>
          <p:nvPr/>
        </p:nvPicPr>
        <p:blipFill rotWithShape="1">
          <a:blip r:embed="rId7"/>
          <a:srcRect l="14108" t="35080" r="23571" b="13014"/>
          <a:stretch/>
        </p:blipFill>
        <p:spPr>
          <a:xfrm>
            <a:off x="3971107" y="4654732"/>
            <a:ext cx="4008120" cy="1877730"/>
          </a:xfrm>
          <a:prstGeom prst="rect">
            <a:avLst/>
          </a:prstGeom>
        </p:spPr>
      </p:pic>
      <p:pic>
        <p:nvPicPr>
          <p:cNvPr id="12" name="תמונה 11">
            <a:extLst>
              <a:ext uri="{FF2B5EF4-FFF2-40B4-BE49-F238E27FC236}">
                <a16:creationId xmlns:a16="http://schemas.microsoft.com/office/drawing/2014/main" id="{EFA9A177-AAFB-4186-BD50-CD90CBA45F15}"/>
              </a:ext>
            </a:extLst>
          </p:cNvPr>
          <p:cNvPicPr>
            <a:picLocks noChangeAspect="1"/>
          </p:cNvPicPr>
          <p:nvPr/>
        </p:nvPicPr>
        <p:blipFill rotWithShape="1">
          <a:blip r:embed="rId8"/>
          <a:srcRect l="15446" t="32857" r="23304" b="13809"/>
          <a:stretch/>
        </p:blipFill>
        <p:spPr>
          <a:xfrm>
            <a:off x="8044542" y="4587240"/>
            <a:ext cx="3964578" cy="1941834"/>
          </a:xfrm>
          <a:prstGeom prst="rect">
            <a:avLst/>
          </a:prstGeom>
        </p:spPr>
      </p:pic>
    </p:spTree>
    <p:extLst>
      <p:ext uri="{BB962C8B-B14F-4D97-AF65-F5344CB8AC3E}">
        <p14:creationId xmlns:p14="http://schemas.microsoft.com/office/powerpoint/2010/main" val="222524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8">
            <a:extLst>
              <a:ext uri="{FF2B5EF4-FFF2-40B4-BE49-F238E27FC236}">
                <a16:creationId xmlns:a16="http://schemas.microsoft.com/office/drawing/2014/main" id="{EB2128C9-F999-4E12-BA9C-92A4D2361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a:extLst>
              <a:ext uri="{FF2B5EF4-FFF2-40B4-BE49-F238E27FC236}">
                <a16:creationId xmlns:a16="http://schemas.microsoft.com/office/drawing/2014/main" id="{9A0D75AF-F007-4778-A761-A629B3A50F1D}"/>
              </a:ext>
            </a:extLst>
          </p:cNvPr>
          <p:cNvPicPr>
            <a:picLocks noChangeAspect="1"/>
          </p:cNvPicPr>
          <p:nvPr/>
        </p:nvPicPr>
        <p:blipFill>
          <a:blip r:embed="rId3"/>
          <a:stretch>
            <a:fillRect/>
          </a:stretch>
        </p:blipFill>
        <p:spPr>
          <a:xfrm>
            <a:off x="1356360" y="1142048"/>
            <a:ext cx="4099560" cy="2030292"/>
          </a:xfrm>
          <a:prstGeom prst="rect">
            <a:avLst/>
          </a:prstGeom>
        </p:spPr>
      </p:pic>
      <p:pic>
        <p:nvPicPr>
          <p:cNvPr id="6" name="תמונה 5">
            <a:extLst>
              <a:ext uri="{FF2B5EF4-FFF2-40B4-BE49-F238E27FC236}">
                <a16:creationId xmlns:a16="http://schemas.microsoft.com/office/drawing/2014/main" id="{C83145F9-DFCA-4EF4-A333-36BB56BAF0F2}"/>
              </a:ext>
            </a:extLst>
          </p:cNvPr>
          <p:cNvPicPr>
            <a:picLocks noChangeAspect="1"/>
          </p:cNvPicPr>
          <p:nvPr/>
        </p:nvPicPr>
        <p:blipFill>
          <a:blip r:embed="rId4"/>
          <a:stretch>
            <a:fillRect/>
          </a:stretch>
        </p:blipFill>
        <p:spPr>
          <a:xfrm>
            <a:off x="5924780" y="1184910"/>
            <a:ext cx="4392700" cy="2183527"/>
          </a:xfrm>
          <a:prstGeom prst="rect">
            <a:avLst/>
          </a:prstGeom>
        </p:spPr>
      </p:pic>
      <p:pic>
        <p:nvPicPr>
          <p:cNvPr id="8" name="תמונה 7">
            <a:extLst>
              <a:ext uri="{FF2B5EF4-FFF2-40B4-BE49-F238E27FC236}">
                <a16:creationId xmlns:a16="http://schemas.microsoft.com/office/drawing/2014/main" id="{2DA4D4D8-292F-4AF6-98D3-40CF648FA110}"/>
              </a:ext>
            </a:extLst>
          </p:cNvPr>
          <p:cNvPicPr>
            <a:picLocks noChangeAspect="1"/>
          </p:cNvPicPr>
          <p:nvPr/>
        </p:nvPicPr>
        <p:blipFill rotWithShape="1">
          <a:blip r:embed="rId5"/>
          <a:srcRect l="14625" t="30222" r="20750" b="19555"/>
          <a:stretch/>
        </p:blipFill>
        <p:spPr>
          <a:xfrm>
            <a:off x="2042160" y="3093720"/>
            <a:ext cx="7879080" cy="3444240"/>
          </a:xfrm>
          <a:prstGeom prst="rect">
            <a:avLst/>
          </a:prstGeom>
        </p:spPr>
      </p:pic>
      <p:pic>
        <p:nvPicPr>
          <p:cNvPr id="13" name="תמונה 12">
            <a:extLst>
              <a:ext uri="{FF2B5EF4-FFF2-40B4-BE49-F238E27FC236}">
                <a16:creationId xmlns:a16="http://schemas.microsoft.com/office/drawing/2014/main" id="{B4831C56-7844-4410-9F9A-29E3D5DFC463}"/>
              </a:ext>
            </a:extLst>
          </p:cNvPr>
          <p:cNvPicPr>
            <a:picLocks noChangeAspect="1"/>
          </p:cNvPicPr>
          <p:nvPr/>
        </p:nvPicPr>
        <p:blipFill rotWithShape="1">
          <a:blip r:embed="rId6"/>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4" name="תמונה 13">
            <a:extLst>
              <a:ext uri="{FF2B5EF4-FFF2-40B4-BE49-F238E27FC236}">
                <a16:creationId xmlns:a16="http://schemas.microsoft.com/office/drawing/2014/main" id="{214541E8-03CC-4EB8-B3C4-08F0EB0CA2F2}"/>
              </a:ext>
            </a:extLst>
          </p:cNvPr>
          <p:cNvPicPr>
            <a:picLocks noChangeAspect="1"/>
          </p:cNvPicPr>
          <p:nvPr/>
        </p:nvPicPr>
        <p:blipFill>
          <a:blip r:embed="rId7"/>
          <a:stretch>
            <a:fillRect/>
          </a:stretch>
        </p:blipFill>
        <p:spPr>
          <a:xfrm>
            <a:off x="8136691" y="384620"/>
            <a:ext cx="1180799" cy="657958"/>
          </a:xfrm>
          <a:prstGeom prst="rect">
            <a:avLst/>
          </a:prstGeom>
        </p:spPr>
      </p:pic>
      <p:sp>
        <p:nvSpPr>
          <p:cNvPr id="9" name="כותרת 1">
            <a:extLst>
              <a:ext uri="{FF2B5EF4-FFF2-40B4-BE49-F238E27FC236}">
                <a16:creationId xmlns:a16="http://schemas.microsoft.com/office/drawing/2014/main" id="{4D056228-04E8-4AE1-827B-BC6617559A72}"/>
              </a:ext>
            </a:extLst>
          </p:cNvPr>
          <p:cNvSpPr txBox="1">
            <a:spLocks/>
          </p:cNvSpPr>
          <p:nvPr/>
        </p:nvSpPr>
        <p:spPr>
          <a:xfrm>
            <a:off x="440481" y="438868"/>
            <a:ext cx="5307176" cy="514722"/>
          </a:xfrm>
          <a:prstGeom prst="rect">
            <a:avLst/>
          </a:prstGeom>
        </p:spPr>
        <p:txBody>
          <a:bodyPr vert="horz" lIns="91440" tIns="45720" rIns="91440" bIns="45720" rtlCol="1" anchor="ctr">
            <a:normAutofit fontScale="97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dirty="0"/>
              <a:t>Data Visualization</a:t>
            </a:r>
            <a:endParaRPr lang="he-IL" sz="2800" dirty="0"/>
          </a:p>
        </p:txBody>
      </p:sp>
    </p:spTree>
    <p:extLst>
      <p:ext uri="{BB962C8B-B14F-4D97-AF65-F5344CB8AC3E}">
        <p14:creationId xmlns:p14="http://schemas.microsoft.com/office/powerpoint/2010/main" val="1024177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823CC058-4003-4E30-9F50-69CD1806BD05}"/>
              </a:ext>
            </a:extLst>
          </p:cNvPr>
          <p:cNvPicPr>
            <a:picLocks noChangeAspect="1"/>
          </p:cNvPicPr>
          <p:nvPr/>
        </p:nvPicPr>
        <p:blipFill>
          <a:blip r:embed="rId3"/>
          <a:stretch>
            <a:fillRect/>
          </a:stretch>
        </p:blipFill>
        <p:spPr>
          <a:xfrm>
            <a:off x="401607" y="2239591"/>
            <a:ext cx="5851691" cy="3686366"/>
          </a:xfrm>
          <a:prstGeom prst="rect">
            <a:avLst/>
          </a:prstGeom>
        </p:spPr>
      </p:pic>
      <p:pic>
        <p:nvPicPr>
          <p:cNvPr id="7" name="תמונה 6">
            <a:extLst>
              <a:ext uri="{FF2B5EF4-FFF2-40B4-BE49-F238E27FC236}">
                <a16:creationId xmlns:a16="http://schemas.microsoft.com/office/drawing/2014/main" id="{FA1F93A4-4AFD-44C3-B78F-C868423DE172}"/>
              </a:ext>
            </a:extLst>
          </p:cNvPr>
          <p:cNvPicPr>
            <a:picLocks noChangeAspect="1"/>
          </p:cNvPicPr>
          <p:nvPr/>
        </p:nvPicPr>
        <p:blipFill>
          <a:blip r:embed="rId4"/>
          <a:stretch>
            <a:fillRect/>
          </a:stretch>
        </p:blipFill>
        <p:spPr>
          <a:xfrm>
            <a:off x="6460675" y="2341195"/>
            <a:ext cx="5649132" cy="3525838"/>
          </a:xfrm>
          <a:prstGeom prst="rect">
            <a:avLst/>
          </a:prstGeom>
        </p:spPr>
      </p:pic>
      <p:pic>
        <p:nvPicPr>
          <p:cNvPr id="11" name="תמונה 10">
            <a:extLst>
              <a:ext uri="{FF2B5EF4-FFF2-40B4-BE49-F238E27FC236}">
                <a16:creationId xmlns:a16="http://schemas.microsoft.com/office/drawing/2014/main" id="{C858463E-4204-4D37-8D2E-2B51E8598A2B}"/>
              </a:ext>
            </a:extLst>
          </p:cNvPr>
          <p:cNvPicPr>
            <a:picLocks noChangeAspect="1"/>
          </p:cNvPicPr>
          <p:nvPr/>
        </p:nvPicPr>
        <p:blipFill rotWithShape="1">
          <a:blip r:embed="rId5"/>
          <a:srcRect l="15181" r="4430"/>
          <a:stretch/>
        </p:blipFill>
        <p:spPr>
          <a:xfrm>
            <a:off x="8592456" y="0"/>
            <a:ext cx="3599544" cy="2563453"/>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3" name="תמונה 12">
            <a:extLst>
              <a:ext uri="{FF2B5EF4-FFF2-40B4-BE49-F238E27FC236}">
                <a16:creationId xmlns:a16="http://schemas.microsoft.com/office/drawing/2014/main" id="{6887B364-29BD-404D-8700-780F67C9BC30}"/>
              </a:ext>
            </a:extLst>
          </p:cNvPr>
          <p:cNvPicPr>
            <a:picLocks noChangeAspect="1"/>
          </p:cNvPicPr>
          <p:nvPr/>
        </p:nvPicPr>
        <p:blipFill>
          <a:blip r:embed="rId6"/>
          <a:stretch>
            <a:fillRect/>
          </a:stretch>
        </p:blipFill>
        <p:spPr>
          <a:xfrm>
            <a:off x="6008914" y="776503"/>
            <a:ext cx="1682978" cy="937779"/>
          </a:xfrm>
          <a:prstGeom prst="rect">
            <a:avLst/>
          </a:prstGeom>
        </p:spPr>
      </p:pic>
      <p:sp>
        <p:nvSpPr>
          <p:cNvPr id="8" name="כותרת 1">
            <a:extLst>
              <a:ext uri="{FF2B5EF4-FFF2-40B4-BE49-F238E27FC236}">
                <a16:creationId xmlns:a16="http://schemas.microsoft.com/office/drawing/2014/main" id="{01E15CB3-8ED7-4E4B-9A91-F1B3687ACA3E}"/>
              </a:ext>
            </a:extLst>
          </p:cNvPr>
          <p:cNvSpPr txBox="1">
            <a:spLocks/>
          </p:cNvSpPr>
          <p:nvPr/>
        </p:nvSpPr>
        <p:spPr>
          <a:xfrm>
            <a:off x="440481" y="438868"/>
            <a:ext cx="5307176" cy="514722"/>
          </a:xfrm>
          <a:prstGeom prst="rect">
            <a:avLst/>
          </a:prstGeom>
        </p:spPr>
        <p:txBody>
          <a:bodyPr vert="horz" lIns="91440" tIns="45720" rIns="91440" bIns="45720" rtlCol="1" anchor="ctr">
            <a:normAutofit fontScale="97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dirty="0"/>
              <a:t>Data Visualization</a:t>
            </a:r>
            <a:endParaRPr lang="he-IL" sz="2800" dirty="0"/>
          </a:p>
        </p:txBody>
      </p:sp>
    </p:spTree>
    <p:extLst>
      <p:ext uri="{BB962C8B-B14F-4D97-AF65-F5344CB8AC3E}">
        <p14:creationId xmlns:p14="http://schemas.microsoft.com/office/powerpoint/2010/main" val="690102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8">
            <a:extLst>
              <a:ext uri="{FF2B5EF4-FFF2-40B4-BE49-F238E27FC236}">
                <a16:creationId xmlns:a16="http://schemas.microsoft.com/office/drawing/2014/main" id="{EB2128C9-F999-4E12-BA9C-92A4D2361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406048" y="0"/>
            <a:ext cx="4802240" cy="853363"/>
          </a:xfrm>
        </p:spPr>
        <p:txBody>
          <a:bodyPr vert="horz" lIns="91440" tIns="45720" rIns="91440" bIns="45720" rtlCol="0" anchor="b">
            <a:normAutofit/>
          </a:bodyPr>
          <a:lstStyle/>
          <a:p>
            <a:pPr algn="l" rtl="0"/>
            <a:r>
              <a:rPr lang="en-US" sz="3200" kern="1200" dirty="0">
                <a:solidFill>
                  <a:schemeClr val="tx1"/>
                </a:solidFill>
                <a:latin typeface="+mj-lt"/>
                <a:ea typeface="+mj-ea"/>
                <a:cs typeface="+mj-cs"/>
              </a:rPr>
              <a:t>Data visualization</a:t>
            </a:r>
          </a:p>
        </p:txBody>
      </p:sp>
      <p:pic>
        <p:nvPicPr>
          <p:cNvPr id="4" name="תמונה 3">
            <a:extLst>
              <a:ext uri="{FF2B5EF4-FFF2-40B4-BE49-F238E27FC236}">
                <a16:creationId xmlns:a16="http://schemas.microsoft.com/office/drawing/2014/main" id="{41C28A0A-78D4-4889-BC21-C4035F81107B}"/>
              </a:ext>
            </a:extLst>
          </p:cNvPr>
          <p:cNvPicPr>
            <a:picLocks noChangeAspect="1"/>
          </p:cNvPicPr>
          <p:nvPr/>
        </p:nvPicPr>
        <p:blipFill rotWithShape="1">
          <a:blip r:embed="rId3"/>
          <a:srcRect l="15267" t="37460" r="23303" b="17461"/>
          <a:stretch/>
        </p:blipFill>
        <p:spPr>
          <a:xfrm>
            <a:off x="0" y="1130663"/>
            <a:ext cx="6310814" cy="2605044"/>
          </a:xfrm>
          <a:prstGeom prst="rect">
            <a:avLst/>
          </a:prstGeom>
        </p:spPr>
      </p:pic>
      <p:pic>
        <p:nvPicPr>
          <p:cNvPr id="7" name="תמונה 6">
            <a:extLst>
              <a:ext uri="{FF2B5EF4-FFF2-40B4-BE49-F238E27FC236}">
                <a16:creationId xmlns:a16="http://schemas.microsoft.com/office/drawing/2014/main" id="{BCA6988D-5E6E-4908-B769-7D430FB72700}"/>
              </a:ext>
            </a:extLst>
          </p:cNvPr>
          <p:cNvPicPr>
            <a:picLocks noChangeAspect="1"/>
          </p:cNvPicPr>
          <p:nvPr/>
        </p:nvPicPr>
        <p:blipFill rotWithShape="1">
          <a:blip r:embed="rId4"/>
          <a:srcRect l="27143" t="27460" r="23125" b="16985"/>
          <a:stretch/>
        </p:blipFill>
        <p:spPr>
          <a:xfrm>
            <a:off x="6961050" y="3556001"/>
            <a:ext cx="4343401" cy="2729246"/>
          </a:xfrm>
          <a:prstGeom prst="rect">
            <a:avLst/>
          </a:prstGeom>
        </p:spPr>
      </p:pic>
      <p:pic>
        <p:nvPicPr>
          <p:cNvPr id="10" name="תמונה 9">
            <a:extLst>
              <a:ext uri="{FF2B5EF4-FFF2-40B4-BE49-F238E27FC236}">
                <a16:creationId xmlns:a16="http://schemas.microsoft.com/office/drawing/2014/main" id="{6C4E194A-6725-40A5-B54B-694437E80F78}"/>
              </a:ext>
            </a:extLst>
          </p:cNvPr>
          <p:cNvPicPr>
            <a:picLocks noChangeAspect="1"/>
          </p:cNvPicPr>
          <p:nvPr/>
        </p:nvPicPr>
        <p:blipFill>
          <a:blip r:embed="rId5"/>
          <a:stretch>
            <a:fillRect/>
          </a:stretch>
        </p:blipFill>
        <p:spPr>
          <a:xfrm>
            <a:off x="413657" y="4441372"/>
            <a:ext cx="4711473" cy="2223492"/>
          </a:xfrm>
          <a:prstGeom prst="rect">
            <a:avLst/>
          </a:prstGeom>
        </p:spPr>
      </p:pic>
      <p:pic>
        <p:nvPicPr>
          <p:cNvPr id="16" name="תמונה 15">
            <a:extLst>
              <a:ext uri="{FF2B5EF4-FFF2-40B4-BE49-F238E27FC236}">
                <a16:creationId xmlns:a16="http://schemas.microsoft.com/office/drawing/2014/main" id="{A882205E-A744-4039-8E1B-2C469115F1FC}"/>
              </a:ext>
            </a:extLst>
          </p:cNvPr>
          <p:cNvPicPr>
            <a:picLocks noChangeAspect="1"/>
          </p:cNvPicPr>
          <p:nvPr/>
        </p:nvPicPr>
        <p:blipFill>
          <a:blip r:embed="rId6"/>
          <a:stretch>
            <a:fillRect/>
          </a:stretch>
        </p:blipFill>
        <p:spPr>
          <a:xfrm>
            <a:off x="10093135" y="1016000"/>
            <a:ext cx="1902814" cy="1582057"/>
          </a:xfrm>
          <a:prstGeom prst="rect">
            <a:avLst/>
          </a:prstGeom>
        </p:spPr>
      </p:pic>
      <p:pic>
        <p:nvPicPr>
          <p:cNvPr id="8" name="תמונה 7">
            <a:extLst>
              <a:ext uri="{FF2B5EF4-FFF2-40B4-BE49-F238E27FC236}">
                <a16:creationId xmlns:a16="http://schemas.microsoft.com/office/drawing/2014/main" id="{3DE21CC7-ACF4-475B-BFA8-CFF861A99A98}"/>
              </a:ext>
            </a:extLst>
          </p:cNvPr>
          <p:cNvPicPr>
            <a:picLocks noChangeAspect="1"/>
          </p:cNvPicPr>
          <p:nvPr/>
        </p:nvPicPr>
        <p:blipFill rotWithShape="1">
          <a:blip r:embed="rId7"/>
          <a:srcRect l="16518" t="31588" r="21786" b="20158"/>
          <a:stretch/>
        </p:blipFill>
        <p:spPr>
          <a:xfrm>
            <a:off x="6339115" y="1055911"/>
            <a:ext cx="3443513" cy="1514947"/>
          </a:xfrm>
          <a:prstGeom prst="rect">
            <a:avLst/>
          </a:prstGeom>
        </p:spPr>
      </p:pic>
    </p:spTree>
    <p:extLst>
      <p:ext uri="{BB962C8B-B14F-4D97-AF65-F5344CB8AC3E}">
        <p14:creationId xmlns:p14="http://schemas.microsoft.com/office/powerpoint/2010/main" val="25072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9FB8B104-3D4C-4A6B-9FA2-B9CF224DE58D}"/>
              </a:ext>
            </a:extLst>
          </p:cNvPr>
          <p:cNvSpPr>
            <a:spLocks noGrp="1"/>
          </p:cNvSpPr>
          <p:nvPr>
            <p:ph type="title"/>
          </p:nvPr>
        </p:nvSpPr>
        <p:spPr>
          <a:xfrm>
            <a:off x="440480" y="438867"/>
            <a:ext cx="5853033" cy="274879"/>
          </a:xfrm>
        </p:spPr>
        <p:txBody>
          <a:bodyPr>
            <a:normAutofit fontScale="90000"/>
          </a:bodyPr>
          <a:lstStyle/>
          <a:p>
            <a:pPr algn="l" rtl="0"/>
            <a:r>
              <a:rPr lang="en-US" sz="3200" dirty="0"/>
              <a:t>Data Visualization</a:t>
            </a:r>
            <a:endParaRPr lang="he-IL" sz="3200" dirty="0"/>
          </a:p>
        </p:txBody>
      </p:sp>
      <p:sp>
        <p:nvSpPr>
          <p:cNvPr id="8" name="מציין מיקום תוכן 2">
            <a:extLst>
              <a:ext uri="{FF2B5EF4-FFF2-40B4-BE49-F238E27FC236}">
                <a16:creationId xmlns:a16="http://schemas.microsoft.com/office/drawing/2014/main" id="{1CD67826-58D0-4B04-AE78-19C57E34D5F3}"/>
              </a:ext>
            </a:extLst>
          </p:cNvPr>
          <p:cNvSpPr>
            <a:spLocks noGrp="1"/>
          </p:cNvSpPr>
          <p:nvPr>
            <p:ph idx="1"/>
          </p:nvPr>
        </p:nvSpPr>
        <p:spPr>
          <a:xfrm>
            <a:off x="269606" y="561703"/>
            <a:ext cx="9200966" cy="5995851"/>
          </a:xfrm>
        </p:spPr>
        <p:txBody>
          <a:bodyPr anchor="t">
            <a:normAutofit/>
          </a:bodyPr>
          <a:lstStyle/>
          <a:p>
            <a:pPr marL="0" indent="0" algn="l" rtl="0">
              <a:lnSpc>
                <a:spcPct val="160000"/>
              </a:lnSpc>
              <a:buNone/>
            </a:pPr>
            <a:endParaRPr lang="en-US" sz="2400" dirty="0"/>
          </a:p>
          <a:p>
            <a:pPr algn="l" rtl="0">
              <a:lnSpc>
                <a:spcPct val="160000"/>
              </a:lnSpc>
            </a:pPr>
            <a:r>
              <a:rPr lang="en-US" sz="2200" dirty="0"/>
              <a:t>Correlations between pairs of features.</a:t>
            </a:r>
          </a:p>
          <a:p>
            <a:pPr algn="l" rtl="0">
              <a:lnSpc>
                <a:spcPct val="160000"/>
              </a:lnSpc>
            </a:pPr>
            <a:endParaRPr lang="en-US" sz="2200" dirty="0"/>
          </a:p>
          <a:p>
            <a:pPr algn="l" rtl="0">
              <a:lnSpc>
                <a:spcPct val="160000"/>
              </a:lnSpc>
            </a:pPr>
            <a:r>
              <a:rPr lang="en-US" sz="2200" dirty="0"/>
              <a:t>Missing data visualization</a:t>
            </a:r>
          </a:p>
          <a:p>
            <a:pPr algn="l" rtl="0"/>
            <a:endParaRPr lang="en-US" sz="2400" dirty="0"/>
          </a:p>
          <a:p>
            <a:pPr marL="0" indent="0" rtl="0">
              <a:buNone/>
            </a:pPr>
            <a:endParaRPr lang="en-US" sz="1800" dirty="0"/>
          </a:p>
        </p:txBody>
      </p:sp>
      <p:pic>
        <p:nvPicPr>
          <p:cNvPr id="19" name="תמונה 18">
            <a:extLst>
              <a:ext uri="{FF2B5EF4-FFF2-40B4-BE49-F238E27FC236}">
                <a16:creationId xmlns:a16="http://schemas.microsoft.com/office/drawing/2014/main" id="{CED87B30-8955-4922-AA1E-A0B1FB4FCFB2}"/>
              </a:ext>
            </a:extLst>
          </p:cNvPr>
          <p:cNvPicPr>
            <a:picLocks noChangeAspect="1"/>
          </p:cNvPicPr>
          <p:nvPr/>
        </p:nvPicPr>
        <p:blipFill rotWithShape="1">
          <a:blip r:embed="rId3"/>
          <a:srcRect l="15181" r="4430"/>
          <a:stretch/>
        </p:blipFill>
        <p:spPr>
          <a:xfrm>
            <a:off x="9666514" y="0"/>
            <a:ext cx="2525486" cy="1798551"/>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20" name="תמונה 19">
            <a:extLst>
              <a:ext uri="{FF2B5EF4-FFF2-40B4-BE49-F238E27FC236}">
                <a16:creationId xmlns:a16="http://schemas.microsoft.com/office/drawing/2014/main" id="{5E0591B7-317C-4BE5-A7A7-C7BA0D6FE33F}"/>
              </a:ext>
            </a:extLst>
          </p:cNvPr>
          <p:cNvPicPr>
            <a:picLocks noChangeAspect="1"/>
          </p:cNvPicPr>
          <p:nvPr/>
        </p:nvPicPr>
        <p:blipFill>
          <a:blip r:embed="rId4"/>
          <a:stretch>
            <a:fillRect/>
          </a:stretch>
        </p:blipFill>
        <p:spPr>
          <a:xfrm>
            <a:off x="10850863" y="2155363"/>
            <a:ext cx="1180799" cy="657958"/>
          </a:xfrm>
          <a:prstGeom prst="rect">
            <a:avLst/>
          </a:prstGeom>
        </p:spPr>
      </p:pic>
      <p:pic>
        <p:nvPicPr>
          <p:cNvPr id="10" name="תמונה 9">
            <a:extLst>
              <a:ext uri="{FF2B5EF4-FFF2-40B4-BE49-F238E27FC236}">
                <a16:creationId xmlns:a16="http://schemas.microsoft.com/office/drawing/2014/main" id="{CCB10E78-869A-4DB4-A873-EC5A39C83EAF}"/>
              </a:ext>
            </a:extLst>
          </p:cNvPr>
          <p:cNvPicPr>
            <a:picLocks noChangeAspect="1"/>
          </p:cNvPicPr>
          <p:nvPr/>
        </p:nvPicPr>
        <p:blipFill>
          <a:blip r:embed="rId5"/>
          <a:stretch>
            <a:fillRect/>
          </a:stretch>
        </p:blipFill>
        <p:spPr>
          <a:xfrm>
            <a:off x="0" y="4260686"/>
            <a:ext cx="2917807" cy="2362183"/>
          </a:xfrm>
          <a:prstGeom prst="rect">
            <a:avLst/>
          </a:prstGeom>
        </p:spPr>
      </p:pic>
      <p:pic>
        <p:nvPicPr>
          <p:cNvPr id="11" name="תמונה 10">
            <a:extLst>
              <a:ext uri="{FF2B5EF4-FFF2-40B4-BE49-F238E27FC236}">
                <a16:creationId xmlns:a16="http://schemas.microsoft.com/office/drawing/2014/main" id="{0A87DDAC-A932-4992-AB1D-245BFF264B8D}"/>
              </a:ext>
            </a:extLst>
          </p:cNvPr>
          <p:cNvPicPr>
            <a:picLocks noChangeAspect="1"/>
          </p:cNvPicPr>
          <p:nvPr/>
        </p:nvPicPr>
        <p:blipFill>
          <a:blip r:embed="rId6"/>
          <a:stretch>
            <a:fillRect/>
          </a:stretch>
        </p:blipFill>
        <p:spPr>
          <a:xfrm>
            <a:off x="5621405" y="169817"/>
            <a:ext cx="3944962" cy="3122023"/>
          </a:xfrm>
          <a:prstGeom prst="rect">
            <a:avLst/>
          </a:prstGeom>
        </p:spPr>
      </p:pic>
      <p:pic>
        <p:nvPicPr>
          <p:cNvPr id="4" name="תמונה 3">
            <a:extLst>
              <a:ext uri="{FF2B5EF4-FFF2-40B4-BE49-F238E27FC236}">
                <a16:creationId xmlns:a16="http://schemas.microsoft.com/office/drawing/2014/main" id="{D0BFB7D6-084F-4FC7-A38E-7734BC055C4D}"/>
              </a:ext>
            </a:extLst>
          </p:cNvPr>
          <p:cNvPicPr>
            <a:picLocks noChangeAspect="1"/>
          </p:cNvPicPr>
          <p:nvPr/>
        </p:nvPicPr>
        <p:blipFill>
          <a:blip r:embed="rId7"/>
          <a:stretch>
            <a:fillRect/>
          </a:stretch>
        </p:blipFill>
        <p:spPr>
          <a:xfrm>
            <a:off x="2986901" y="4320948"/>
            <a:ext cx="4548629" cy="1779406"/>
          </a:xfrm>
          <a:prstGeom prst="rect">
            <a:avLst/>
          </a:prstGeom>
        </p:spPr>
      </p:pic>
      <p:pic>
        <p:nvPicPr>
          <p:cNvPr id="6" name="תמונה 5">
            <a:extLst>
              <a:ext uri="{FF2B5EF4-FFF2-40B4-BE49-F238E27FC236}">
                <a16:creationId xmlns:a16="http://schemas.microsoft.com/office/drawing/2014/main" id="{9F42AB6F-9F42-48AD-B75E-71774AD3F8FF}"/>
              </a:ext>
            </a:extLst>
          </p:cNvPr>
          <p:cNvPicPr>
            <a:picLocks noChangeAspect="1"/>
          </p:cNvPicPr>
          <p:nvPr/>
        </p:nvPicPr>
        <p:blipFill>
          <a:blip r:embed="rId8"/>
          <a:stretch>
            <a:fillRect/>
          </a:stretch>
        </p:blipFill>
        <p:spPr>
          <a:xfrm>
            <a:off x="7698620" y="4115482"/>
            <a:ext cx="4493380" cy="2541934"/>
          </a:xfrm>
          <a:prstGeom prst="rect">
            <a:avLst/>
          </a:prstGeom>
        </p:spPr>
      </p:pic>
    </p:spTree>
    <p:extLst>
      <p:ext uri="{BB962C8B-B14F-4D97-AF65-F5344CB8AC3E}">
        <p14:creationId xmlns:p14="http://schemas.microsoft.com/office/powerpoint/2010/main" val="3089461922"/>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40555</TotalTime>
  <Words>8101</Words>
  <Application>Microsoft Office PowerPoint</Application>
  <PresentationFormat>מסך רחב</PresentationFormat>
  <Paragraphs>583</Paragraphs>
  <Slides>34</Slides>
  <Notes>34</Notes>
  <HiddenSlides>8</HiddenSlides>
  <MMClips>0</MMClips>
  <ScaleCrop>false</ScaleCrop>
  <HeadingPairs>
    <vt:vector size="8" baseType="variant">
      <vt:variant>
        <vt:lpstr>גופנים בשימוש</vt:lpstr>
      </vt:variant>
      <vt:variant>
        <vt:i4>13</vt:i4>
      </vt:variant>
      <vt:variant>
        <vt:lpstr>ערכת נושא</vt:lpstr>
      </vt:variant>
      <vt:variant>
        <vt:i4>1</vt:i4>
      </vt:variant>
      <vt:variant>
        <vt:lpstr>שרתי OLE מוטבעים</vt:lpstr>
      </vt:variant>
      <vt:variant>
        <vt:i4>1</vt:i4>
      </vt:variant>
      <vt:variant>
        <vt:lpstr>כותרות שקופיות</vt:lpstr>
      </vt:variant>
      <vt:variant>
        <vt:i4>34</vt:i4>
      </vt:variant>
    </vt:vector>
  </HeadingPairs>
  <TitlesOfParts>
    <vt:vector size="49" baseType="lpstr">
      <vt:lpstr>Abadi</vt:lpstr>
      <vt:lpstr>Abadi Extra Light</vt:lpstr>
      <vt:lpstr>-apple-system</vt:lpstr>
      <vt:lpstr>Arial</vt:lpstr>
      <vt:lpstr>Calibri</vt:lpstr>
      <vt:lpstr>Calibri Light</vt:lpstr>
      <vt:lpstr>charter</vt:lpstr>
      <vt:lpstr>Helvetica Neue</vt:lpstr>
      <vt:lpstr>Inter</vt:lpstr>
      <vt:lpstr>Mulish</vt:lpstr>
      <vt:lpstr>Segoe UI</vt:lpstr>
      <vt:lpstr>Source Sans Pro</vt:lpstr>
      <vt:lpstr>Wingdings</vt:lpstr>
      <vt:lpstr>ערכת נושא Office</vt:lpstr>
      <vt:lpstr>‏‏תמונת מפת סיביות</vt:lpstr>
      <vt:lpstr>She Codes Project </vt:lpstr>
      <vt:lpstr>The motivation</vt:lpstr>
      <vt:lpstr>The Dataset</vt:lpstr>
      <vt:lpstr>מצגת של PowerPoint‏</vt:lpstr>
      <vt:lpstr>Data Visualization</vt:lpstr>
      <vt:lpstr>מצגת של PowerPoint‏</vt:lpstr>
      <vt:lpstr>מצגת של PowerPoint‏</vt:lpstr>
      <vt:lpstr>Data visualization</vt:lpstr>
      <vt:lpstr>Data Visualization</vt:lpstr>
      <vt:lpstr>Data Cleaning</vt:lpstr>
      <vt:lpstr>Missing Value Imputation </vt:lpstr>
      <vt:lpstr>Feature Engineering</vt:lpstr>
      <vt:lpstr>Feature Engineering</vt:lpstr>
      <vt:lpstr>Feature Engineering</vt:lpstr>
      <vt:lpstr>Feature Engineering</vt:lpstr>
      <vt:lpstr>Feature Engineering</vt:lpstr>
      <vt:lpstr>Feature Engineering</vt:lpstr>
      <vt:lpstr>Feature Engineering</vt:lpstr>
      <vt:lpstr>Feature Engineering</vt:lpstr>
      <vt:lpstr>Feature Engineering</vt:lpstr>
      <vt:lpstr>Feature Engineering</vt:lpstr>
      <vt:lpstr>Feature Encoding</vt:lpstr>
      <vt:lpstr>The Model</vt:lpstr>
      <vt:lpstr>The Model</vt:lpstr>
      <vt:lpstr>The Model</vt:lpstr>
      <vt:lpstr>The Model</vt:lpstr>
      <vt:lpstr>The Model</vt:lpstr>
      <vt:lpstr>The Model</vt:lpstr>
      <vt:lpstr>Important  Techniques </vt:lpstr>
      <vt:lpstr>Important  Techniques: </vt:lpstr>
      <vt:lpstr>מצגת של PowerPoint‏</vt:lpstr>
      <vt:lpstr>Performance Evaluation:</vt:lpstr>
      <vt:lpstr>Insights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 Codes Project</dc:title>
  <dc:creator>Einav Bezalel</dc:creator>
  <cp:lastModifiedBy>Einav Bezalel</cp:lastModifiedBy>
  <cp:revision>385</cp:revision>
  <dcterms:created xsi:type="dcterms:W3CDTF">2021-04-22T06:46:32Z</dcterms:created>
  <dcterms:modified xsi:type="dcterms:W3CDTF">2021-05-26T14:36:23Z</dcterms:modified>
</cp:coreProperties>
</file>